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notesMasterIdLst>
    <p:notesMasterId r:id="rId45"/>
  </p:notesMasterIdLst>
  <p:handoutMasterIdLst>
    <p:handoutMasterId r:id="rId46"/>
  </p:handoutMasterIdLst>
  <p:sldIdLst>
    <p:sldId id="257" r:id="rId2"/>
    <p:sldId id="273" r:id="rId3"/>
    <p:sldId id="266" r:id="rId4"/>
    <p:sldId id="267" r:id="rId5"/>
    <p:sldId id="268" r:id="rId6"/>
    <p:sldId id="259" r:id="rId7"/>
    <p:sldId id="260" r:id="rId8"/>
    <p:sldId id="269" r:id="rId9"/>
    <p:sldId id="261" r:id="rId10"/>
    <p:sldId id="262" r:id="rId11"/>
    <p:sldId id="270" r:id="rId12"/>
    <p:sldId id="263" r:id="rId13"/>
    <p:sldId id="271" r:id="rId14"/>
    <p:sldId id="264" r:id="rId15"/>
    <p:sldId id="272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6" r:id="rId40"/>
    <p:sldId id="298" r:id="rId41"/>
    <p:sldId id="299" r:id="rId42"/>
    <p:sldId id="302" r:id="rId43"/>
    <p:sldId id="300" r:id="rId4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9" autoAdjust="0"/>
    <p:restoredTop sz="94622"/>
  </p:normalViewPr>
  <p:slideViewPr>
    <p:cSldViewPr snapToGrid="0" snapToObjects="1">
      <p:cViewPr>
        <p:scale>
          <a:sx n="97" d="100"/>
          <a:sy n="97" d="100"/>
        </p:scale>
        <p:origin x="248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FEFCD3-14CB-4C9B-BD96-6257044838BA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760A8AD-0D85-4013-86E1-82233024F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99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8E479B-AA1C-CF46-B594-217011488770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C21BCF6-4F57-ED48-9042-12DF345CE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1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8603D-9282-49B0-9058-57FCF3E08D5D}" type="slidenum">
              <a:rPr lang="en-US"/>
              <a:pPr/>
              <a:t>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7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C7D1B-BE22-4FFA-98AD-A2F7C0971DAD}" type="slidenum">
              <a:rPr lang="en-US"/>
              <a:pPr/>
              <a:t>43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4314A-AC70-4E06-AFD6-DFAF38CEFC0D}" type="slidenum">
              <a:rPr lang="en-US"/>
              <a:pPr/>
              <a:t>7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5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BDE25-1CB1-41F7-A97A-C4B0641DE266}" type="slidenum">
              <a:rPr lang="en-US"/>
              <a:pPr/>
              <a:t>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A4BA8-46E8-4F20-828E-B87C3D1E8F3F}" type="slidenum">
              <a:rPr lang="en-US"/>
              <a:pPr/>
              <a:t>10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73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5B6C4-F84B-4370-83CE-63376D61200D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4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7CBE8-BDDC-4721-B3E3-84C01F876573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7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8603D-9282-49B0-9058-57FCF3E08D5D}" type="slidenum">
              <a:rPr lang="en-US"/>
              <a:pPr/>
              <a:t>16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13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8603D-9282-49B0-9058-57FCF3E08D5D}" type="slidenum">
              <a:rPr lang="en-US"/>
              <a:pPr/>
              <a:t>40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41AAE-8985-47FB-98DB-200568AC549A}" type="slidenum">
              <a:rPr lang="en-US"/>
              <a:pPr/>
              <a:t>41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7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12BBD6A-441A-8D4B-B36D-E408DFDB3FE1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BD6A-441A-8D4B-B36D-E408DFDB3FE1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5A00-9278-3244-A040-5B89B0FD2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12BBD6A-441A-8D4B-B36D-E408DFDB3FE1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7495A00-9278-3244-A040-5B89B0FD2F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BD6A-441A-8D4B-B36D-E408DFDB3FE1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495A00-9278-3244-A040-5B89B0FD2F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BD6A-441A-8D4B-B36D-E408DFDB3FE1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7495A00-9278-3244-A040-5B89B0FD2FB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12BBD6A-441A-8D4B-B36D-E408DFDB3FE1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7495A00-9278-3244-A040-5B89B0FD2FB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12BBD6A-441A-8D4B-B36D-E408DFDB3FE1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7495A00-9278-3244-A040-5B89B0FD2FB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BD6A-441A-8D4B-B36D-E408DFDB3FE1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495A00-9278-3244-A040-5B89B0FD2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BD6A-441A-8D4B-B36D-E408DFDB3FE1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495A00-9278-3244-A040-5B89B0FD2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BD6A-441A-8D4B-B36D-E408DFDB3FE1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12BBD6A-441A-8D4B-B36D-E408DFDB3FE1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7495A00-9278-3244-A040-5B89B0FD2FB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2BBD6A-441A-8D4B-B36D-E408DFDB3FE1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495A00-9278-3244-A040-5B89B0FD2F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Nine: Mitosis Notes pt. 1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Cellular Basis of Inheritance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2057" name="Picture 9" descr="chroma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67" y="276226"/>
            <a:ext cx="5449884" cy="408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816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Chromosomes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7" y="1600199"/>
            <a:ext cx="4834241" cy="514491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When a cell is preparing to divide, chromatin condense into </a:t>
            </a:r>
            <a:r>
              <a:rPr lang="en-US" sz="3200" i="1" dirty="0">
                <a:solidFill>
                  <a:srgbClr val="CC0000"/>
                </a:solidFill>
              </a:rPr>
              <a:t>chromosomes</a:t>
            </a:r>
          </a:p>
          <a:p>
            <a:r>
              <a:rPr lang="en-US" sz="3200" dirty="0"/>
              <a:t>The human somatic cell (body cell) has 46 chromosomes = </a:t>
            </a:r>
            <a:r>
              <a:rPr lang="en-US" sz="3200" dirty="0" smtClean="0">
                <a:solidFill>
                  <a:srgbClr val="CC0000"/>
                </a:solidFill>
              </a:rPr>
              <a:t>diploid (2n)</a:t>
            </a:r>
          </a:p>
          <a:p>
            <a:r>
              <a:rPr lang="en-US" sz="3200" dirty="0" smtClean="0"/>
              <a:t>The human gamete (sex cell - </a:t>
            </a:r>
            <a:r>
              <a:rPr lang="en-US" sz="3200" dirty="0"/>
              <a:t>a</a:t>
            </a:r>
            <a:r>
              <a:rPr lang="en-US" sz="3200" dirty="0" smtClean="0"/>
              <a:t>n </a:t>
            </a:r>
            <a:r>
              <a:rPr lang="en-US" sz="3200" dirty="0"/>
              <a:t>egg and sperm </a:t>
            </a:r>
            <a:r>
              <a:rPr lang="en-US" sz="3200" dirty="0" smtClean="0"/>
              <a:t>cell) </a:t>
            </a:r>
            <a:r>
              <a:rPr lang="en-US" sz="3200" dirty="0"/>
              <a:t>only has </a:t>
            </a:r>
            <a:r>
              <a:rPr lang="en-US" sz="3200" dirty="0" smtClean="0"/>
              <a:t>23 chromosomes </a:t>
            </a:r>
            <a:r>
              <a:rPr lang="en-US" sz="3200" dirty="0"/>
              <a:t>= </a:t>
            </a:r>
            <a:r>
              <a:rPr lang="en-US" sz="3200" dirty="0" smtClean="0">
                <a:solidFill>
                  <a:srgbClr val="CC0000"/>
                </a:solidFill>
              </a:rPr>
              <a:t>haploid (n)</a:t>
            </a:r>
            <a:endParaRPr lang="en-US" sz="3200" dirty="0">
              <a:solidFill>
                <a:srgbClr val="CC0000"/>
              </a:solidFill>
            </a:endParaRPr>
          </a:p>
          <a:p>
            <a:r>
              <a:rPr lang="en-US" sz="3200" dirty="0"/>
              <a:t>Each chromosome may contain thousands of genes</a:t>
            </a:r>
          </a:p>
        </p:txBody>
      </p:sp>
      <p:pic>
        <p:nvPicPr>
          <p:cNvPr id="4101" name="Picture 5" descr="chromoso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97" y="2263422"/>
            <a:ext cx="3843303" cy="3493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3963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Chromosome – Structure containing all of our DNA</a:t>
            </a:r>
          </a:p>
          <a:p>
            <a:r>
              <a:rPr lang="en-US" dirty="0" smtClean="0"/>
              <a:t>Chromatids – Individual half of a duplicated chromosome</a:t>
            </a:r>
          </a:p>
          <a:p>
            <a:pPr lvl="1"/>
            <a:r>
              <a:rPr lang="en-US" dirty="0" smtClean="0"/>
              <a:t>During cell </a:t>
            </a:r>
            <a:r>
              <a:rPr lang="en-US" dirty="0"/>
              <a:t>d</a:t>
            </a:r>
            <a:r>
              <a:rPr lang="en-US" dirty="0" smtClean="0"/>
              <a:t>ivision our chromosomes divide into sister chromatids</a:t>
            </a:r>
          </a:p>
          <a:p>
            <a:r>
              <a:rPr lang="en-US" dirty="0" smtClean="0"/>
              <a:t>Centromere – point in the middle where chromosomes are joined.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Chromosomes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Before a cell divides, it replicates all of its chromosomes</a:t>
            </a:r>
          </a:p>
          <a:p>
            <a:r>
              <a:rPr lang="en-US" sz="3200" dirty="0"/>
              <a:t>Each chromosome now consists of 2 identical joined copies called </a:t>
            </a:r>
            <a:r>
              <a:rPr lang="en-US" sz="3200" i="1" dirty="0">
                <a:solidFill>
                  <a:srgbClr val="CC0000"/>
                </a:solidFill>
              </a:rPr>
              <a:t>sister chromatids</a:t>
            </a:r>
          </a:p>
          <a:p>
            <a:r>
              <a:rPr lang="en-US" sz="3200" dirty="0"/>
              <a:t>Each sister chromatid is joined by a </a:t>
            </a:r>
            <a:r>
              <a:rPr lang="en-US" sz="3200" i="1" dirty="0">
                <a:solidFill>
                  <a:srgbClr val="CC0000"/>
                </a:solidFill>
              </a:rPr>
              <a:t>centromere</a:t>
            </a:r>
          </a:p>
        </p:txBody>
      </p:sp>
      <p:pic>
        <p:nvPicPr>
          <p:cNvPr id="4" name="Picture 3" descr="duplicated-homologous-chromosom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46" y="4263729"/>
            <a:ext cx="3315362" cy="25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3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Structure</a:t>
            </a:r>
            <a:endParaRPr lang="en-US" dirty="0"/>
          </a:p>
        </p:txBody>
      </p:sp>
      <p:pic>
        <p:nvPicPr>
          <p:cNvPr id="5" name="Content Placeholder 4" descr="mchromatids-chromosomes_eng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" b="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01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Chromosome</a:t>
            </a:r>
          </a:p>
        </p:txBody>
      </p:sp>
      <p:pic>
        <p:nvPicPr>
          <p:cNvPr id="5" name="Picture 5" descr="sisters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-2729" r="-2729"/>
          <a:stretch>
            <a:fillRect/>
          </a:stretch>
        </p:blipFill>
        <p:spPr bwMode="auto">
          <a:xfrm>
            <a:off x="107244" y="1919111"/>
            <a:ext cx="8458200" cy="4333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9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Chromosome Action During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591052" cy="4495800"/>
          </a:xfrm>
        </p:spPr>
        <p:txBody>
          <a:bodyPr/>
          <a:lstStyle/>
          <a:p>
            <a:r>
              <a:rPr lang="en-US" dirty="0" smtClean="0"/>
              <a:t>During cell division:</a:t>
            </a:r>
          </a:p>
          <a:p>
            <a:pPr lvl="1"/>
            <a:r>
              <a:rPr lang="en-US" dirty="0" smtClean="0"/>
              <a:t>DNA is doubled</a:t>
            </a:r>
          </a:p>
          <a:p>
            <a:pPr lvl="1"/>
            <a:r>
              <a:rPr lang="en-US" dirty="0" smtClean="0"/>
              <a:t>Chromosomes divide sister chromatids</a:t>
            </a:r>
          </a:p>
          <a:p>
            <a:pPr lvl="1"/>
            <a:r>
              <a:rPr lang="en-US" dirty="0" smtClean="0"/>
              <a:t>One chromatid goes to the original cell and the other chromatid goes to the copy cell</a:t>
            </a:r>
            <a:endParaRPr lang="en-US" dirty="0"/>
          </a:p>
        </p:txBody>
      </p:sp>
      <p:pic>
        <p:nvPicPr>
          <p:cNvPr id="4" name="Picture 3" descr="cytokinesi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1600200"/>
            <a:ext cx="49403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Nine: Mitosis Notes pt. 2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Cellular Basis of Inheritance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2057" name="Picture 9" descr="chroma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67" y="276226"/>
            <a:ext cx="5449884" cy="408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715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and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eukaryotic cell cycle is divided into two major phases: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Interphase 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Cell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4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Divide…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42193"/>
          </a:xfrm>
        </p:spPr>
        <p:txBody>
          <a:bodyPr/>
          <a:lstStyle/>
          <a:p>
            <a:r>
              <a:rPr lang="en-US" dirty="0" smtClean="0"/>
              <a:t>Cell Parts that play a role in cell division</a:t>
            </a:r>
          </a:p>
          <a:p>
            <a:pPr lvl="1"/>
            <a:r>
              <a:rPr lang="en-US" dirty="0" smtClean="0"/>
              <a:t>Chromosomes: “X” shaped structures that hold DNA (you have 46 chromosomes in all of your body cells!)</a:t>
            </a:r>
          </a:p>
          <a:p>
            <a:pPr lvl="1"/>
            <a:r>
              <a:rPr lang="en-US" dirty="0" smtClean="0"/>
              <a:t>Chromatin: Chromosomes in the form of “spaghetti” (wound up tightly)</a:t>
            </a:r>
          </a:p>
          <a:p>
            <a:pPr lvl="1"/>
            <a:r>
              <a:rPr lang="en-US" dirty="0" smtClean="0"/>
              <a:t>Sister Chromatids: One pair of chromosomes (looks like a “&gt;”) 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Cell Parts!</a:t>
            </a:r>
          </a:p>
          <a:p>
            <a:pPr lvl="1"/>
            <a:r>
              <a:rPr lang="en-US" dirty="0" smtClean="0"/>
              <a:t>Spindle Fibers: holds the chromosomes in place in the cell (looks like strings across the cell)</a:t>
            </a:r>
          </a:p>
          <a:p>
            <a:pPr lvl="1"/>
            <a:r>
              <a:rPr lang="en-US" dirty="0" smtClean="0"/>
              <a:t>Centrioles: Hold the spindles in place (looks like rectangle blocks)</a:t>
            </a:r>
          </a:p>
          <a:p>
            <a:pPr lvl="1"/>
            <a:r>
              <a:rPr lang="en-US" dirty="0" smtClean="0"/>
              <a:t>Centromere: Hold sister chromatids together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</a:t>
            </a:r>
            <a:r>
              <a:rPr lang="en-US" dirty="0"/>
              <a:t>A</a:t>
            </a:r>
            <a:r>
              <a:rPr lang="en-US" dirty="0" smtClean="0"/>
              <a:t> Cell 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has to be replaced by a cell of its OWN TYPE! (all cells come from pre-existing cells)</a:t>
            </a:r>
          </a:p>
          <a:p>
            <a:r>
              <a:rPr lang="en-US" dirty="0" smtClean="0"/>
              <a:t>Cells do not grow – they replicate</a:t>
            </a:r>
          </a:p>
          <a:p>
            <a:r>
              <a:rPr lang="en-US" dirty="0" smtClean="0"/>
              <a:t>3 reasons Cells Undergo Mitosis: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Growth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Injury – Repair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Reproduction (asexual)</a:t>
            </a:r>
            <a:endParaRPr lang="en-US" dirty="0"/>
          </a:p>
        </p:txBody>
      </p:sp>
      <p:pic>
        <p:nvPicPr>
          <p:cNvPr id="6" name="Picture 7" descr="Figure 9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352" y="4021394"/>
            <a:ext cx="3853451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1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819838"/>
            <a:ext cx="8153401" cy="4461120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Interphase</a:t>
            </a:r>
          </a:p>
          <a:p>
            <a:pPr marL="834390" lvl="1" indent="-514350"/>
            <a:r>
              <a:rPr lang="en-US" dirty="0" smtClean="0"/>
              <a:t>Preparation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Prophase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Metaphase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Anaphase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Telophase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Cytokinesis</a:t>
            </a:r>
          </a:p>
          <a:p>
            <a:pPr marL="834390" lvl="1" indent="-514350"/>
            <a:r>
              <a:rPr lang="en-US" dirty="0" smtClean="0"/>
              <a:t>Cytoplasmic Division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2832100" y="2997200"/>
            <a:ext cx="1363605" cy="1951235"/>
          </a:xfrm>
          <a:custGeom>
            <a:avLst/>
            <a:gdLst>
              <a:gd name="connsiteX0" fmla="*/ 88900 w 1363605"/>
              <a:gd name="connsiteY0" fmla="*/ 116268 h 1838903"/>
              <a:gd name="connsiteX1" fmla="*/ 1257300 w 1363605"/>
              <a:gd name="connsiteY1" fmla="*/ 128968 h 1838903"/>
              <a:gd name="connsiteX2" fmla="*/ 1282700 w 1363605"/>
              <a:gd name="connsiteY2" fmla="*/ 116268 h 1838903"/>
              <a:gd name="connsiteX3" fmla="*/ 1270000 w 1363605"/>
              <a:gd name="connsiteY3" fmla="*/ 1741868 h 1838903"/>
              <a:gd name="connsiteX4" fmla="*/ 1270000 w 1363605"/>
              <a:gd name="connsiteY4" fmla="*/ 1652968 h 1838903"/>
              <a:gd name="connsiteX5" fmla="*/ 0 w 1363605"/>
              <a:gd name="connsiteY5" fmla="*/ 1652968 h 183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3605" h="1838903">
                <a:moveTo>
                  <a:pt x="88900" y="116268"/>
                </a:moveTo>
                <a:lnTo>
                  <a:pt x="1257300" y="128968"/>
                </a:lnTo>
                <a:cubicBezTo>
                  <a:pt x="1456267" y="128968"/>
                  <a:pt x="1280583" y="-152549"/>
                  <a:pt x="1282700" y="116268"/>
                </a:cubicBezTo>
                <a:cubicBezTo>
                  <a:pt x="1284817" y="385085"/>
                  <a:pt x="1272117" y="1485751"/>
                  <a:pt x="1270000" y="1741868"/>
                </a:cubicBezTo>
                <a:cubicBezTo>
                  <a:pt x="1267883" y="1997985"/>
                  <a:pt x="1481667" y="1667785"/>
                  <a:pt x="1270000" y="1652968"/>
                </a:cubicBezTo>
                <a:cubicBezTo>
                  <a:pt x="1058333" y="1638151"/>
                  <a:pt x="0" y="1652968"/>
                  <a:pt x="0" y="1652968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18000" y="3510865"/>
            <a:ext cx="288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Mitosis(PMAT) = Nuclear Division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47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90% or more of the cell cycle is spent in interphase</a:t>
            </a:r>
          </a:p>
          <a:p>
            <a:r>
              <a:rPr lang="en-US" dirty="0" smtClean="0"/>
              <a:t>What happens here??</a:t>
            </a:r>
          </a:p>
          <a:p>
            <a:pPr lvl="1"/>
            <a:r>
              <a:rPr lang="en-US" dirty="0" smtClean="0"/>
              <a:t>Cellular organelles double in number</a:t>
            </a:r>
          </a:p>
          <a:p>
            <a:pPr lvl="1"/>
            <a:r>
              <a:rPr lang="en-US" dirty="0" smtClean="0"/>
              <a:t>DNA replicates</a:t>
            </a:r>
          </a:p>
          <a:p>
            <a:pPr lvl="1"/>
            <a:r>
              <a:rPr lang="en-US" dirty="0" smtClean="0"/>
              <a:t>Protein synthesis occurs</a:t>
            </a:r>
          </a:p>
          <a:p>
            <a:pPr lvl="1"/>
            <a:r>
              <a:rPr lang="en-US" dirty="0" smtClean="0"/>
              <a:t>Chromosomes NOT visible</a:t>
            </a:r>
          </a:p>
          <a:p>
            <a:pPr lvl="1"/>
            <a:r>
              <a:rPr lang="en-US" dirty="0" smtClean="0"/>
              <a:t>DNA appears as uncoiled chromatin</a:t>
            </a:r>
          </a:p>
        </p:txBody>
      </p:sp>
    </p:spTree>
    <p:extLst>
      <p:ext uri="{BB962C8B-B14F-4D97-AF65-F5344CB8AC3E}">
        <p14:creationId xmlns:p14="http://schemas.microsoft.com/office/powerpoint/2010/main" val="336494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362200"/>
            <a:ext cx="8153400" cy="2236972"/>
          </a:xfrm>
        </p:spPr>
        <p:txBody>
          <a:bodyPr/>
          <a:lstStyle/>
          <a:p>
            <a:r>
              <a:rPr lang="en-US" dirty="0" smtClean="0"/>
              <a:t>Divided into 3 stages:</a:t>
            </a:r>
          </a:p>
          <a:p>
            <a:pPr lvl="1"/>
            <a:r>
              <a:rPr lang="en-US" dirty="0" smtClean="0"/>
              <a:t>G1</a:t>
            </a:r>
          </a:p>
          <a:p>
            <a:pPr lvl="1"/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G2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Interphase: G1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835799"/>
            <a:ext cx="8153400" cy="19521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Cell grows and differentiates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Organelles are made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Chromosomes have NOT replicated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Interphase: 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934546"/>
            <a:ext cx="8153400" cy="2424854"/>
          </a:xfrm>
        </p:spPr>
        <p:txBody>
          <a:bodyPr>
            <a:normAutofit/>
          </a:bodyPr>
          <a:lstStyle/>
          <a:p>
            <a:r>
              <a:rPr lang="en-US" dirty="0" smtClean="0"/>
              <a:t>DNA Synthesis occurs</a:t>
            </a:r>
          </a:p>
          <a:p>
            <a:pPr lvl="1"/>
            <a:r>
              <a:rPr lang="en-US" dirty="0" smtClean="0"/>
              <a:t>Chromosomes replicate (46 chromosomes to 92 chromosomes) in preparation for cell division</a:t>
            </a:r>
          </a:p>
          <a:p>
            <a:pPr lvl="2"/>
            <a:r>
              <a:rPr lang="en-US" dirty="0" smtClean="0"/>
              <a:t>Each chromosome now consists of two chromatids attached at the centromere</a:t>
            </a:r>
          </a:p>
        </p:txBody>
      </p:sp>
    </p:spTree>
    <p:extLst>
      <p:ext uri="{BB962C8B-B14F-4D97-AF65-F5344CB8AC3E}">
        <p14:creationId xmlns:p14="http://schemas.microsoft.com/office/powerpoint/2010/main" val="164607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Interphase: G2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98510"/>
            <a:ext cx="8153400" cy="2003629"/>
          </a:xfrm>
        </p:spPr>
        <p:txBody>
          <a:bodyPr/>
          <a:lstStyle/>
          <a:p>
            <a:r>
              <a:rPr lang="en-US" dirty="0" smtClean="0"/>
              <a:t>Molecules that are required for cell replication are synthesized (made)</a:t>
            </a:r>
          </a:p>
        </p:txBody>
      </p:sp>
    </p:spTree>
    <p:extLst>
      <p:ext uri="{BB962C8B-B14F-4D97-AF65-F5344CB8AC3E}">
        <p14:creationId xmlns:p14="http://schemas.microsoft.com/office/powerpoint/2010/main" val="36329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Interphase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Plant Cell Interphase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Animal Cell Interphase</a:t>
            </a:r>
            <a:endParaRPr lang="en-US" dirty="0"/>
          </a:p>
        </p:txBody>
      </p:sp>
      <p:pic>
        <p:nvPicPr>
          <p:cNvPr id="8" name="Picture 5" descr="interphase1_p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9309" r="9309"/>
          <a:stretch>
            <a:fillRect/>
          </a:stretch>
        </p:blipFill>
        <p:spPr>
          <a:noFill/>
          <a:ln/>
        </p:spPr>
      </p:pic>
      <p:pic>
        <p:nvPicPr>
          <p:cNvPr id="9" name="Picture 6" descr="interphase_a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9309" r="930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0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Consists of:</a:t>
            </a:r>
          </a:p>
          <a:p>
            <a:pPr lvl="1"/>
            <a:r>
              <a:rPr lang="en-US" dirty="0" smtClean="0"/>
              <a:t>Nuclear Division</a:t>
            </a:r>
          </a:p>
          <a:p>
            <a:pPr lvl="1"/>
            <a:r>
              <a:rPr lang="en-US" dirty="0" smtClean="0"/>
              <a:t>Cytoplasmic division</a:t>
            </a:r>
          </a:p>
          <a:p>
            <a:r>
              <a:rPr lang="en-US" dirty="0" smtClean="0"/>
              <a:t>Nuclear division – Mitosis</a:t>
            </a:r>
          </a:p>
          <a:p>
            <a:r>
              <a:rPr lang="en-US" dirty="0" smtClean="0"/>
              <a:t>Cytoplasmic Division - Cytokinesis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6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Process that ensures each daughter cell receives the same number of chromosomes as the original parent cell</a:t>
            </a:r>
          </a:p>
          <a:p>
            <a:r>
              <a:rPr lang="en-US" dirty="0" smtClean="0"/>
              <a:t>Divided into:</a:t>
            </a:r>
          </a:p>
          <a:p>
            <a:pPr lvl="1"/>
            <a:r>
              <a:rPr lang="en-US" dirty="0" smtClean="0"/>
              <a:t>Prophase</a:t>
            </a:r>
          </a:p>
          <a:p>
            <a:pPr lvl="1"/>
            <a:r>
              <a:rPr lang="en-US" dirty="0" smtClean="0"/>
              <a:t>Metaphase</a:t>
            </a:r>
          </a:p>
          <a:p>
            <a:pPr lvl="1"/>
            <a:r>
              <a:rPr lang="en-US" dirty="0" smtClean="0"/>
              <a:t>Anaphase </a:t>
            </a:r>
          </a:p>
          <a:p>
            <a:pPr lvl="1"/>
            <a:r>
              <a:rPr lang="en-US" dirty="0" err="1" smtClean="0"/>
              <a:t>Telophase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1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Chromatin condenses</a:t>
            </a:r>
          </a:p>
          <a:p>
            <a:r>
              <a:rPr lang="en-US" dirty="0" smtClean="0"/>
              <a:t>Chromosomes become visible (92 Chromosomes)</a:t>
            </a:r>
          </a:p>
          <a:p>
            <a:r>
              <a:rPr lang="en-US" dirty="0" smtClean="0"/>
              <a:t>Nucleolus disappears</a:t>
            </a:r>
          </a:p>
          <a:p>
            <a:r>
              <a:rPr lang="en-US" dirty="0" smtClean="0"/>
              <a:t>Nuclear membrane begins to fragment</a:t>
            </a:r>
          </a:p>
          <a:p>
            <a:r>
              <a:rPr lang="en-US" dirty="0" smtClean="0"/>
              <a:t>Spindle fibers form &amp; attach to centromeres of chromosomes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Chromosomes contain all of our DNA</a:t>
            </a:r>
          </a:p>
          <a:p>
            <a:r>
              <a:rPr lang="en-US" dirty="0" smtClean="0"/>
              <a:t>Our DNA is coiled up extremely tight and wrapped around proteins (called histones) so that it is able to fit into the cell</a:t>
            </a:r>
          </a:p>
          <a:p>
            <a:r>
              <a:rPr lang="en-US" dirty="0" smtClean="0"/>
              <a:t>Each one of our cells contains over 3 billion Nitrogen bases (GCAT)</a:t>
            </a:r>
          </a:p>
          <a:p>
            <a:r>
              <a:rPr lang="en-US" dirty="0" smtClean="0"/>
              <a:t>DNA can replicate itself</a:t>
            </a:r>
          </a:p>
          <a:p>
            <a:r>
              <a:rPr lang="en-US" dirty="0" smtClean="0"/>
              <a:t>DNA encodes for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Prophase in Plant Cell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Prophase in Animal Cell</a:t>
            </a:r>
            <a:endParaRPr lang="en-US" dirty="0"/>
          </a:p>
        </p:txBody>
      </p:sp>
      <p:pic>
        <p:nvPicPr>
          <p:cNvPr id="8" name="Picture 5" descr="early_late_prophase1_p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9309" r="9309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9" name="Picture 6" descr="prophase_a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9309" r="930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13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"/>
          </p:nvPr>
        </p:nvSpPr>
        <p:spPr>
          <a:xfrm>
            <a:off x="609600" y="2636520"/>
            <a:ext cx="3886200" cy="640080"/>
          </a:xfrm>
        </p:spPr>
        <p:txBody>
          <a:bodyPr/>
          <a:lstStyle/>
          <a:p>
            <a:r>
              <a:rPr lang="en-US" dirty="0" smtClean="0"/>
              <a:t>Metaphase in a plant cell	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"/>
          </p:nvPr>
        </p:nvSpPr>
        <p:spPr>
          <a:xfrm>
            <a:off x="4800600" y="2636520"/>
            <a:ext cx="3886200" cy="640080"/>
          </a:xfrm>
        </p:spPr>
        <p:txBody>
          <a:bodyPr/>
          <a:lstStyle/>
          <a:p>
            <a:r>
              <a:rPr lang="en-US" dirty="0" smtClean="0"/>
              <a:t>Metaphase in an animal cell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594455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6600"/>
              </a:buClr>
              <a:buFont typeface="Wingdings" charset="2"/>
              <a:buChar char="q"/>
            </a:pPr>
            <a:r>
              <a:rPr lang="en-US" sz="2400" dirty="0" smtClean="0"/>
              <a:t>Nuclear Membrane has fully disappeared</a:t>
            </a:r>
          </a:p>
          <a:p>
            <a:pPr marL="457200" indent="-457200">
              <a:buClr>
                <a:srgbClr val="FF6600"/>
              </a:buClr>
              <a:buFont typeface="Wingdings" charset="2"/>
              <a:buChar char="q"/>
            </a:pPr>
            <a:r>
              <a:rPr lang="en-US" sz="2400" dirty="0" smtClean="0"/>
              <a:t>Duplicated chromosomes (92 of them) line up along the cells equator</a:t>
            </a:r>
          </a:p>
          <a:p>
            <a:endParaRPr lang="en-US" dirty="0"/>
          </a:p>
        </p:txBody>
      </p:sp>
      <p:pic>
        <p:nvPicPr>
          <p:cNvPr id="24" name="Picture 5" descr="metaphase1_p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9309" r="9309"/>
          <a:stretch>
            <a:fillRect/>
          </a:stretch>
        </p:blipFill>
        <p:spPr bwMode="auto">
          <a:xfrm>
            <a:off x="609600" y="3276600"/>
            <a:ext cx="3886200" cy="3581400"/>
          </a:xfrm>
          <a:prstGeom prst="rect">
            <a:avLst/>
          </a:prstGeom>
          <a:noFill/>
        </p:spPr>
      </p:pic>
      <p:pic>
        <p:nvPicPr>
          <p:cNvPr id="25" name="Picture 6" descr="metaphase1_a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9309" r="9309"/>
          <a:stretch>
            <a:fillRect/>
          </a:stretch>
        </p:blipFill>
        <p:spPr bwMode="auto">
          <a:xfrm>
            <a:off x="4800600" y="3276600"/>
            <a:ext cx="38862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2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2559111"/>
            <a:ext cx="8153400" cy="1917823"/>
          </a:xfrm>
        </p:spPr>
        <p:txBody>
          <a:bodyPr/>
          <a:lstStyle/>
          <a:p>
            <a:r>
              <a:rPr lang="en-US" dirty="0" smtClean="0"/>
              <a:t>Diploid sets of daughter chromosomes:</a:t>
            </a:r>
          </a:p>
          <a:p>
            <a:pPr lvl="1"/>
            <a:r>
              <a:rPr lang="en-US" dirty="0" smtClean="0"/>
              <a:t>Separate</a:t>
            </a:r>
          </a:p>
          <a:p>
            <a:pPr lvl="1"/>
            <a:r>
              <a:rPr lang="en-US" dirty="0" smtClean="0"/>
              <a:t>Pushed toward opposite poles of the cell – end of the cells (46 on each end)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Anaphase in a plant cell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Anaphase in an animal cell</a:t>
            </a:r>
            <a:endParaRPr lang="en-US" dirty="0"/>
          </a:p>
        </p:txBody>
      </p:sp>
      <p:pic>
        <p:nvPicPr>
          <p:cNvPr id="9" name="Picture 5" descr="late_anaphase1_p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9309" r="9309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" name="Picture 6" descr="anaphase_ac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/>
          <a:srcRect l="9309" r="6387"/>
          <a:stretch/>
        </p:blipFill>
        <p:spPr bwMode="auto">
          <a:xfrm>
            <a:off x="4800600" y="2438399"/>
            <a:ext cx="3886200" cy="3457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0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Telophase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2389609"/>
            <a:ext cx="8153400" cy="3959993"/>
          </a:xfrm>
        </p:spPr>
        <p:txBody>
          <a:bodyPr>
            <a:normAutofit/>
          </a:bodyPr>
          <a:lstStyle/>
          <a:p>
            <a:r>
              <a:rPr lang="en-US" dirty="0" smtClean="0"/>
              <a:t>Nuclear Membrane and nucleoli reform (46 chromosomes in each new nucleus)</a:t>
            </a:r>
          </a:p>
          <a:p>
            <a:r>
              <a:rPr lang="en-US" dirty="0" smtClean="0"/>
              <a:t>Cells start to separate into 2 cells</a:t>
            </a:r>
          </a:p>
          <a:p>
            <a:pPr lvl="1"/>
            <a:r>
              <a:rPr lang="en-US" dirty="0" smtClean="0"/>
              <a:t>Cytokinesis is nearly complete (Cytokinesis occurs during </a:t>
            </a:r>
            <a:r>
              <a:rPr lang="en-US" dirty="0" err="1" smtClean="0"/>
              <a:t>telophase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Chromosomes uncoil to chromatin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Telophase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err="1" smtClean="0"/>
              <a:t>Telophase</a:t>
            </a:r>
            <a:r>
              <a:rPr lang="en-US" dirty="0" smtClean="0"/>
              <a:t> in a plant cell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Telophase</a:t>
            </a:r>
            <a:r>
              <a:rPr lang="en-US" dirty="0" smtClean="0"/>
              <a:t> in an animal cell</a:t>
            </a:r>
            <a:endParaRPr lang="en-US" dirty="0"/>
          </a:p>
        </p:txBody>
      </p:sp>
      <p:pic>
        <p:nvPicPr>
          <p:cNvPr id="9" name="Picture 5" descr="telophase3_p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9309" r="9309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" name="Picture 6" descr="telophase_a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9309" r="930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51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 (Cytoplasmic Division)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Dividing cell separates into 2 diploid daughter cells</a:t>
            </a:r>
          </a:p>
          <a:p>
            <a:pPr lvl="1"/>
            <a:r>
              <a:rPr lang="en-US" dirty="0" smtClean="0"/>
              <a:t>Each are exactly like the original – 46 chromosomes in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 Plant vs. Animal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lant cells have a cell wall and the cytoplasmic membrane</a:t>
            </a:r>
          </a:p>
          <a:p>
            <a:r>
              <a:rPr lang="en-US" sz="2800" b="1" dirty="0" smtClean="0"/>
              <a:t>The cell forms a cell plate </a:t>
            </a:r>
            <a:r>
              <a:rPr lang="en-US" sz="2800" dirty="0" smtClean="0"/>
              <a:t>that </a:t>
            </a:r>
            <a:r>
              <a:rPr lang="en-US" sz="2800" dirty="0"/>
              <a:t>separates the cytoplasm into two daughter cells.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Animal cells lack a cell wall and are surrounded by a cytoplasmic membrane</a:t>
            </a:r>
          </a:p>
          <a:p>
            <a:r>
              <a:rPr lang="en-US" dirty="0"/>
              <a:t>Microfilaments of actin and myosin attached to the membrane </a:t>
            </a:r>
            <a:r>
              <a:rPr lang="en-US" b="1" dirty="0" smtClean="0"/>
              <a:t>form constricting rings around the dividing cells and separate </a:t>
            </a:r>
            <a:r>
              <a:rPr lang="en-US" dirty="0" smtClean="0"/>
              <a:t>the cytoplasm into </a:t>
            </a:r>
            <a:r>
              <a:rPr lang="en-US" dirty="0"/>
              <a:t>2 daughter cells.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Cytokinesis in Plant Cells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Cytokinesis in </a:t>
            </a:r>
            <a:r>
              <a:rPr lang="en-US" dirty="0"/>
              <a:t>A</a:t>
            </a:r>
            <a:r>
              <a:rPr lang="en-US" dirty="0" smtClean="0"/>
              <a:t>nimal </a:t>
            </a:r>
            <a:r>
              <a:rPr lang="en-US" dirty="0"/>
              <a:t>C</a:t>
            </a:r>
            <a:r>
              <a:rPr lang="en-US" dirty="0" smtClean="0"/>
              <a:t>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Cytokinesis: Plant vs. Animal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97" y="1600200"/>
            <a:ext cx="7391550" cy="516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9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 of Mitosis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 Diploid cells are produced</a:t>
            </a:r>
          </a:p>
          <a:p>
            <a:r>
              <a:rPr lang="en-US" dirty="0" smtClean="0"/>
              <a:t>Somatic Body cells</a:t>
            </a:r>
          </a:p>
          <a:p>
            <a:r>
              <a:rPr lang="en-US" dirty="0" smtClean="0"/>
              <a:t>Genetically identical cells produced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36220" y="3158170"/>
            <a:ext cx="2719942" cy="3587115"/>
            <a:chOff x="0" y="0"/>
            <a:chExt cx="1859415" cy="2825186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212350" y="1941816"/>
              <a:ext cx="194945" cy="2768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575352" y="0"/>
              <a:ext cx="636905" cy="53403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4804" y="770562"/>
              <a:ext cx="657225" cy="595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2178121"/>
              <a:ext cx="575310" cy="5753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212350" y="2178121"/>
              <a:ext cx="647065" cy="64706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893851" y="523982"/>
              <a:ext cx="0" cy="2978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369869" y="1962364"/>
              <a:ext cx="225425" cy="2152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554804" y="1510301"/>
              <a:ext cx="657225" cy="5956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893851" y="1345915"/>
              <a:ext cx="0" cy="2978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532244" y="3339548"/>
            <a:ext cx="51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24482" y="6187659"/>
            <a:ext cx="51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99862" y="6107668"/>
            <a:ext cx="51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485254" y="4354583"/>
            <a:ext cx="51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70058" y="5274155"/>
            <a:ext cx="51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993152" y="3823466"/>
            <a:ext cx="126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Duplicate!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09167" y="5219697"/>
            <a:ext cx="126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Divide!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Arranged into 23 pairs (46 chromosomes total)</a:t>
            </a:r>
          </a:p>
          <a:p>
            <a:r>
              <a:rPr lang="en-US" dirty="0" smtClean="0"/>
              <a:t>Pairs of Chromosomes are similar in: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Shape</a:t>
            </a:r>
          </a:p>
          <a:p>
            <a:pPr lvl="2"/>
            <a:r>
              <a:rPr lang="en-US" dirty="0" smtClean="0"/>
              <a:t>We call pairs of chromosomes </a:t>
            </a:r>
            <a:r>
              <a:rPr lang="en-US" b="1" u="sng" dirty="0" smtClean="0"/>
              <a:t>homologous</a:t>
            </a:r>
            <a:r>
              <a:rPr lang="en-US" dirty="0" smtClean="0"/>
              <a:t> chromosomes</a:t>
            </a:r>
          </a:p>
        </p:txBody>
      </p:sp>
      <p:pic>
        <p:nvPicPr>
          <p:cNvPr id="4" name="Picture 3" descr="duplicated-homologous-chromoso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46" y="4013960"/>
            <a:ext cx="3443988" cy="26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Nine: Mitosis Notes pt. 3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Cellular Basis of Inheritance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2057" name="Picture 9" descr="chroma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67" y="276226"/>
            <a:ext cx="5449884" cy="408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181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When Mitosis Goes Wrong?? 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599" y="1589567"/>
            <a:ext cx="8328026" cy="1553683"/>
          </a:xfrm>
        </p:spPr>
        <p:txBody>
          <a:bodyPr/>
          <a:lstStyle/>
          <a:p>
            <a:r>
              <a:rPr lang="en-US" sz="2400" dirty="0" smtClean="0"/>
              <a:t>Cancer</a:t>
            </a:r>
            <a:endParaRPr lang="en-US" sz="2400" dirty="0"/>
          </a:p>
          <a:p>
            <a:pPr lvl="1"/>
            <a:r>
              <a:rPr lang="en-US" sz="2100" dirty="0" smtClean="0"/>
              <a:t>Caused by uncontrolled </a:t>
            </a:r>
            <a:r>
              <a:rPr lang="en-US" sz="2100" dirty="0"/>
              <a:t>cell reproduction (mitosis) and severe disruption of the mechanisms that control mitosis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3" name="Content Placeholder 2" descr="Characteristics of Cancer Cells.png"/>
          <p:cNvPicPr>
            <a:picLocks noGrp="1" noChangeAspect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r="199" b="5208"/>
          <a:stretch/>
        </p:blipFill>
        <p:spPr>
          <a:xfrm>
            <a:off x="1498599" y="2825751"/>
            <a:ext cx="6375401" cy="3975358"/>
          </a:xfrm>
        </p:spPr>
      </p:pic>
    </p:spTree>
    <p:extLst>
      <p:ext uri="{BB962C8B-B14F-4D97-AF65-F5344CB8AC3E}">
        <p14:creationId xmlns:p14="http://schemas.microsoft.com/office/powerpoint/2010/main" val="31638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uncontrolled cells form a mass called a tumor</a:t>
            </a:r>
          </a:p>
          <a:p>
            <a:r>
              <a:rPr lang="en-US" dirty="0" smtClean="0"/>
              <a:t>Two types of tumors	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Benign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Malignant </a:t>
            </a:r>
            <a:endParaRPr lang="en-US" dirty="0"/>
          </a:p>
        </p:txBody>
      </p:sp>
      <p:pic>
        <p:nvPicPr>
          <p:cNvPr id="4" name="Picture 3" descr="Macintosh HD:private:var:folders:91:y9vj9zyn5j96_h7nlt81dsn80000gn:T:TemporaryItems:CancerBenignMali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135313"/>
            <a:ext cx="5288915" cy="2894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Types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Abnormal mass of normal cells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4343400" cy="4419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A</a:t>
            </a:r>
            <a:r>
              <a:rPr lang="en-US" sz="3400" dirty="0" smtClean="0"/>
              <a:t>bnormal </a:t>
            </a:r>
            <a:r>
              <a:rPr lang="en-US" sz="3400" dirty="0"/>
              <a:t>mass of cancer cells</a:t>
            </a:r>
          </a:p>
          <a:p>
            <a:pPr lvl="1"/>
            <a:r>
              <a:rPr lang="en-US" sz="3100" dirty="0"/>
              <a:t>Malignant tumor </a:t>
            </a:r>
            <a:r>
              <a:rPr lang="en-US" sz="3100" dirty="0" smtClean="0"/>
              <a:t>displaces the normal tissue as it grows</a:t>
            </a:r>
            <a:endParaRPr lang="en-US" sz="3100" dirty="0"/>
          </a:p>
          <a:p>
            <a:pPr lvl="1"/>
            <a:r>
              <a:rPr lang="en-US" sz="3100" dirty="0"/>
              <a:t>If it is not removed, the cells can </a:t>
            </a:r>
            <a:r>
              <a:rPr lang="en-US" sz="3100" dirty="0" smtClean="0"/>
              <a:t>break off and spread to </a:t>
            </a:r>
            <a:r>
              <a:rPr lang="en-US" sz="3100" dirty="0"/>
              <a:t>other areas of the body via blood or lymph </a:t>
            </a:r>
          </a:p>
          <a:p>
            <a:pPr lvl="1"/>
            <a:r>
              <a:rPr lang="en-US" sz="3100" dirty="0"/>
              <a:t>The spread of cancer cells beyond their original site is called </a:t>
            </a:r>
            <a:r>
              <a:rPr lang="en-US" sz="3100" dirty="0" smtClean="0">
                <a:solidFill>
                  <a:srgbClr val="009900"/>
                </a:solidFill>
              </a:rPr>
              <a:t>metastasis</a:t>
            </a:r>
            <a:endParaRPr lang="en-US" sz="3100" dirty="0">
              <a:solidFill>
                <a:srgbClr val="009900"/>
              </a:solidFill>
            </a:endParaRP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Benign Tumor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Malignant </a:t>
            </a:r>
            <a:r>
              <a:rPr lang="en-US" dirty="0" smtClean="0"/>
              <a:t>Tumor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1975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Karyotypes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794252" cy="46863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Diagram that shows all 23 of our chromosome pairs arranged by size</a:t>
            </a:r>
          </a:p>
          <a:p>
            <a:r>
              <a:rPr lang="en-US" dirty="0" smtClean="0"/>
              <a:t>First 22 pairs of chromosomes are called autosomes</a:t>
            </a:r>
          </a:p>
          <a:p>
            <a:pPr lvl="1"/>
            <a:r>
              <a:rPr lang="en-US" dirty="0" smtClean="0"/>
              <a:t>Autosomes determine everything about you </a:t>
            </a:r>
            <a:r>
              <a:rPr lang="en-US" b="1" u="sng" dirty="0" smtClean="0"/>
              <a:t>except</a:t>
            </a:r>
            <a:r>
              <a:rPr lang="en-US" dirty="0" smtClean="0"/>
              <a:t> sex</a:t>
            </a:r>
          </a:p>
          <a:p>
            <a:r>
              <a:rPr lang="en-US" dirty="0" smtClean="0"/>
              <a:t>Last pair of chromosomes, the 23</a:t>
            </a:r>
            <a:r>
              <a:rPr lang="en-US" baseline="30000" dirty="0" smtClean="0"/>
              <a:t>rd</a:t>
            </a:r>
            <a:r>
              <a:rPr lang="en-US" dirty="0" smtClean="0"/>
              <a:t> pair, are sex chromosomes</a:t>
            </a:r>
          </a:p>
          <a:p>
            <a:pPr lvl="1"/>
            <a:r>
              <a:rPr lang="en-US" dirty="0" smtClean="0"/>
              <a:t>Sex chromosomes determine your sex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348" y="1600200"/>
            <a:ext cx="3759200" cy="4216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83100" y="2095500"/>
            <a:ext cx="3683000" cy="4286766"/>
            <a:chOff x="4483100" y="2095500"/>
            <a:chExt cx="3683000" cy="4286766"/>
          </a:xfrm>
        </p:grpSpPr>
        <p:sp>
          <p:nvSpPr>
            <p:cNvPr id="7" name="Freeform 6"/>
            <p:cNvSpPr/>
            <p:nvPr/>
          </p:nvSpPr>
          <p:spPr>
            <a:xfrm>
              <a:off x="4953000" y="2095500"/>
              <a:ext cx="3213100" cy="3403600"/>
            </a:xfrm>
            <a:custGeom>
              <a:avLst/>
              <a:gdLst>
                <a:gd name="connsiteX0" fmla="*/ 0 w 3213100"/>
                <a:gd name="connsiteY0" fmla="*/ 0 h 3403600"/>
                <a:gd name="connsiteX1" fmla="*/ 3213100 w 3213100"/>
                <a:gd name="connsiteY1" fmla="*/ 25400 h 3403600"/>
                <a:gd name="connsiteX2" fmla="*/ 3200400 w 3213100"/>
                <a:gd name="connsiteY2" fmla="*/ 2527300 h 3403600"/>
                <a:gd name="connsiteX3" fmla="*/ 1447800 w 3213100"/>
                <a:gd name="connsiteY3" fmla="*/ 2527300 h 3403600"/>
                <a:gd name="connsiteX4" fmla="*/ 1447800 w 3213100"/>
                <a:gd name="connsiteY4" fmla="*/ 3403600 h 3403600"/>
                <a:gd name="connsiteX5" fmla="*/ 25400 w 3213100"/>
                <a:gd name="connsiteY5" fmla="*/ 3403600 h 3403600"/>
                <a:gd name="connsiteX6" fmla="*/ 0 w 3213100"/>
                <a:gd name="connsiteY6" fmla="*/ 0 h 340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3100" h="3403600">
                  <a:moveTo>
                    <a:pt x="0" y="0"/>
                  </a:moveTo>
                  <a:lnTo>
                    <a:pt x="3213100" y="25400"/>
                  </a:lnTo>
                  <a:cubicBezTo>
                    <a:pt x="3208867" y="859367"/>
                    <a:pt x="3204633" y="1693333"/>
                    <a:pt x="3200400" y="2527300"/>
                  </a:cubicBezTo>
                  <a:lnTo>
                    <a:pt x="1447800" y="2527300"/>
                  </a:lnTo>
                  <a:lnTo>
                    <a:pt x="1447800" y="3403600"/>
                  </a:lnTo>
                  <a:lnTo>
                    <a:pt x="25400" y="3403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6200000">
              <a:off x="5092700" y="5676900"/>
              <a:ext cx="457200" cy="1778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83100" y="60129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Autosomes</a:t>
              </a:r>
              <a:endParaRPr lang="en-US"/>
            </a:p>
          </p:txBody>
        </p:sp>
      </p:grpSp>
      <p:sp>
        <p:nvSpPr>
          <p:cNvPr id="14" name="Freeform 13"/>
          <p:cNvSpPr/>
          <p:nvPr/>
        </p:nvSpPr>
        <p:spPr>
          <a:xfrm>
            <a:off x="4962398" y="2093843"/>
            <a:ext cx="3213100" cy="3403600"/>
          </a:xfrm>
          <a:custGeom>
            <a:avLst/>
            <a:gdLst>
              <a:gd name="connsiteX0" fmla="*/ 0 w 3213100"/>
              <a:gd name="connsiteY0" fmla="*/ 0 h 3403600"/>
              <a:gd name="connsiteX1" fmla="*/ 3213100 w 3213100"/>
              <a:gd name="connsiteY1" fmla="*/ 25400 h 3403600"/>
              <a:gd name="connsiteX2" fmla="*/ 3200400 w 3213100"/>
              <a:gd name="connsiteY2" fmla="*/ 2527300 h 3403600"/>
              <a:gd name="connsiteX3" fmla="*/ 1447800 w 3213100"/>
              <a:gd name="connsiteY3" fmla="*/ 2527300 h 3403600"/>
              <a:gd name="connsiteX4" fmla="*/ 1447800 w 3213100"/>
              <a:gd name="connsiteY4" fmla="*/ 3403600 h 3403600"/>
              <a:gd name="connsiteX5" fmla="*/ 25400 w 3213100"/>
              <a:gd name="connsiteY5" fmla="*/ 3403600 h 3403600"/>
              <a:gd name="connsiteX6" fmla="*/ 0 w 3213100"/>
              <a:gd name="connsiteY6" fmla="*/ 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3100" h="3403600">
                <a:moveTo>
                  <a:pt x="0" y="0"/>
                </a:moveTo>
                <a:lnTo>
                  <a:pt x="3213100" y="25400"/>
                </a:lnTo>
                <a:cubicBezTo>
                  <a:pt x="3208867" y="859367"/>
                  <a:pt x="3204633" y="1693333"/>
                  <a:pt x="3200400" y="2527300"/>
                </a:cubicBezTo>
                <a:lnTo>
                  <a:pt x="1447800" y="2527300"/>
                </a:lnTo>
                <a:lnTo>
                  <a:pt x="1447800" y="3403600"/>
                </a:lnTo>
                <a:lnTo>
                  <a:pt x="25400" y="3403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409105" y="4605958"/>
            <a:ext cx="1934385" cy="2164966"/>
            <a:chOff x="6409105" y="4605958"/>
            <a:chExt cx="1934385" cy="2164966"/>
          </a:xfrm>
        </p:grpSpPr>
        <p:sp>
          <p:nvSpPr>
            <p:cNvPr id="19" name="TextBox 18"/>
            <p:cNvSpPr txBox="1"/>
            <p:nvPr/>
          </p:nvSpPr>
          <p:spPr>
            <a:xfrm>
              <a:off x="7116418" y="4994964"/>
              <a:ext cx="516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409105" y="4605958"/>
              <a:ext cx="1775791" cy="967408"/>
            </a:xfrm>
            <a:custGeom>
              <a:avLst/>
              <a:gdLst>
                <a:gd name="connsiteX0" fmla="*/ 0 w 1775791"/>
                <a:gd name="connsiteY0" fmla="*/ 0 h 967408"/>
                <a:gd name="connsiteX1" fmla="*/ 26504 w 1775791"/>
                <a:gd name="connsiteY1" fmla="*/ 967408 h 967408"/>
                <a:gd name="connsiteX2" fmla="*/ 1775791 w 1775791"/>
                <a:gd name="connsiteY2" fmla="*/ 967408 h 967408"/>
                <a:gd name="connsiteX3" fmla="*/ 1775791 w 1775791"/>
                <a:gd name="connsiteY3" fmla="*/ 13252 h 967408"/>
                <a:gd name="connsiteX4" fmla="*/ 0 w 1775791"/>
                <a:gd name="connsiteY4" fmla="*/ 0 h 96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791" h="967408">
                  <a:moveTo>
                    <a:pt x="0" y="0"/>
                  </a:moveTo>
                  <a:lnTo>
                    <a:pt x="26504" y="967408"/>
                  </a:lnTo>
                  <a:lnTo>
                    <a:pt x="1775791" y="967408"/>
                  </a:lnTo>
                  <a:lnTo>
                    <a:pt x="1775791" y="132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16200000">
              <a:off x="7158935" y="6065630"/>
              <a:ext cx="457200" cy="1778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31577" y="6401592"/>
              <a:ext cx="1911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Sex Chromosomes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9105" y="5613050"/>
              <a:ext cx="1911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23</a:t>
              </a:r>
              <a:r>
                <a:rPr lang="en-US" u="sng" baseline="30000" dirty="0" smtClean="0"/>
                <a:t>rd</a:t>
              </a:r>
              <a:r>
                <a:rPr lang="en-US" u="sng" dirty="0" smtClean="0"/>
                <a:t> Pair</a:t>
              </a:r>
              <a:endParaRPr lang="en-US" u="sng" dirty="0"/>
            </a:p>
          </p:txBody>
        </p:sp>
      </p:grpSp>
      <p:sp>
        <p:nvSpPr>
          <p:cNvPr id="17" name="Freeform 16"/>
          <p:cNvSpPr/>
          <p:nvPr/>
        </p:nvSpPr>
        <p:spPr>
          <a:xfrm>
            <a:off x="6431577" y="4605958"/>
            <a:ext cx="1775791" cy="967408"/>
          </a:xfrm>
          <a:custGeom>
            <a:avLst/>
            <a:gdLst>
              <a:gd name="connsiteX0" fmla="*/ 0 w 1775791"/>
              <a:gd name="connsiteY0" fmla="*/ 0 h 967408"/>
              <a:gd name="connsiteX1" fmla="*/ 26504 w 1775791"/>
              <a:gd name="connsiteY1" fmla="*/ 967408 h 967408"/>
              <a:gd name="connsiteX2" fmla="*/ 1775791 w 1775791"/>
              <a:gd name="connsiteY2" fmla="*/ 967408 h 967408"/>
              <a:gd name="connsiteX3" fmla="*/ 1775791 w 1775791"/>
              <a:gd name="connsiteY3" fmla="*/ 13252 h 967408"/>
              <a:gd name="connsiteX4" fmla="*/ 0 w 1775791"/>
              <a:gd name="connsiteY4" fmla="*/ 0 h 96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791" h="967408">
                <a:moveTo>
                  <a:pt x="0" y="0"/>
                </a:moveTo>
                <a:lnTo>
                  <a:pt x="26504" y="967408"/>
                </a:lnTo>
                <a:lnTo>
                  <a:pt x="1775791" y="967408"/>
                </a:lnTo>
                <a:lnTo>
                  <a:pt x="1775791" y="132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6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Reproduction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7848" y="1817886"/>
            <a:ext cx="8680930" cy="4786114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CC0000"/>
                </a:solidFill>
              </a:rPr>
              <a:t>Asexual (Mitosis)</a:t>
            </a:r>
            <a:r>
              <a:rPr lang="en-US" sz="3200" dirty="0" smtClean="0"/>
              <a:t>: </a:t>
            </a:r>
            <a:r>
              <a:rPr lang="en-US" sz="3200" dirty="0"/>
              <a:t>process in which a single cell or set of cells produces offspring that inherit all their genetic material from one parent </a:t>
            </a:r>
            <a:endParaRPr lang="en-US" sz="3200" dirty="0" smtClean="0"/>
          </a:p>
          <a:p>
            <a:pPr lvl="1"/>
            <a:r>
              <a:rPr lang="en-US" dirty="0" smtClean="0"/>
              <a:t>Reproduction of body cells (Somatic cells)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u="sng" dirty="0" smtClean="0">
                <a:solidFill>
                  <a:srgbClr val="CC0000"/>
                </a:solidFill>
              </a:rPr>
              <a:t>Sexual (Meiosis)</a:t>
            </a:r>
            <a:r>
              <a:rPr lang="en-US" sz="3200" dirty="0" smtClean="0"/>
              <a:t>: </a:t>
            </a:r>
            <a:r>
              <a:rPr lang="en-US" sz="3200" dirty="0"/>
              <a:t>process in which genetic material from two parents combines and produces offspring that differ genetically from either parent </a:t>
            </a:r>
            <a:endParaRPr lang="en-US" sz="3200" dirty="0" smtClean="0"/>
          </a:p>
          <a:p>
            <a:pPr lvl="1"/>
            <a:r>
              <a:rPr lang="en-US" dirty="0" smtClean="0"/>
              <a:t>Reproduction of sex cells (gametes)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Chromatin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DNA is located in the nucleus</a:t>
            </a:r>
          </a:p>
          <a:p>
            <a:r>
              <a:rPr lang="en-US" sz="3200" dirty="0"/>
              <a:t>In the nucleus, </a:t>
            </a:r>
            <a:r>
              <a:rPr lang="en-US" sz="3200" dirty="0" smtClean="0"/>
              <a:t>DNA is found </a:t>
            </a:r>
            <a:r>
              <a:rPr lang="en-US" sz="3200" dirty="0"/>
              <a:t>on long, thin fibers called </a:t>
            </a:r>
            <a:r>
              <a:rPr lang="en-US" sz="3200" i="1" dirty="0" smtClean="0">
                <a:solidFill>
                  <a:srgbClr val="CC0000"/>
                </a:solidFill>
              </a:rPr>
              <a:t>Chromatin</a:t>
            </a:r>
            <a:endParaRPr lang="en-US" sz="3200" i="1" dirty="0">
              <a:solidFill>
                <a:srgbClr val="CC0000"/>
              </a:solidFill>
            </a:endParaRPr>
          </a:p>
          <a:p>
            <a:pPr lvl="1"/>
            <a:r>
              <a:rPr lang="en-US" sz="3200" dirty="0"/>
              <a:t>Chromatin consists of DNA wound around proteins called </a:t>
            </a:r>
            <a:r>
              <a:rPr lang="en-US" sz="3200" dirty="0">
                <a:solidFill>
                  <a:srgbClr val="CC0000"/>
                </a:solidFill>
              </a:rPr>
              <a:t>histones</a:t>
            </a:r>
          </a:p>
          <a:p>
            <a:pPr lvl="1"/>
            <a:r>
              <a:rPr lang="en-US" sz="3200" dirty="0"/>
              <a:t>Next the DNA is wrapped into a tight helical </a:t>
            </a:r>
            <a:r>
              <a:rPr lang="en-US" sz="3200" dirty="0" smtClean="0"/>
              <a:t>formation</a:t>
            </a:r>
          </a:p>
          <a:p>
            <a:pPr lvl="1"/>
            <a:r>
              <a:rPr lang="en-US" sz="3200" dirty="0" smtClean="0"/>
              <a:t>Chromatin condenses into chromosomes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4806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Chromatin vs. Chromosomes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Unwound DNA</a:t>
            </a:r>
          </a:p>
          <a:p>
            <a:r>
              <a:rPr lang="en-US" dirty="0" smtClean="0"/>
              <a:t>Found throughout Interphase</a:t>
            </a:r>
          </a:p>
          <a:p>
            <a:r>
              <a:rPr lang="en-US" dirty="0" smtClean="0"/>
              <a:t>DNA is being used for protein synthesis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Tightly packaged DNA</a:t>
            </a:r>
          </a:p>
          <a:p>
            <a:r>
              <a:rPr lang="en-US" dirty="0" smtClean="0"/>
              <a:t>Found only during Cell Division</a:t>
            </a:r>
          </a:p>
          <a:p>
            <a:r>
              <a:rPr lang="en-US" dirty="0" smtClean="0"/>
              <a:t>DNA is not being used for protein synthesis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Chromatin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Chromatin</a:t>
            </a:r>
            <a:endParaRPr lang="en-US" dirty="0"/>
          </a:p>
        </p:txBody>
      </p:sp>
      <p:pic>
        <p:nvPicPr>
          <p:cNvPr id="2" name="Content Placeholder 1" descr="chromatinstructurefigure1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r="5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50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10941</TotalTime>
  <Words>1214</Words>
  <Application>Microsoft Macintosh PowerPoint</Application>
  <PresentationFormat>On-screen Show (4:3)</PresentationFormat>
  <Paragraphs>218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Calibri</vt:lpstr>
      <vt:lpstr>Tw Cen MT</vt:lpstr>
      <vt:lpstr>Wingdings</vt:lpstr>
      <vt:lpstr>Wingdings 2</vt:lpstr>
      <vt:lpstr>Median</vt:lpstr>
      <vt:lpstr>Chapter Nine: Mitosis Notes pt. 1</vt:lpstr>
      <vt:lpstr>What Happens When A Cell Dies?</vt:lpstr>
      <vt:lpstr>What We Know</vt:lpstr>
      <vt:lpstr>Chromosomes</vt:lpstr>
      <vt:lpstr>Karyotypes</vt:lpstr>
      <vt:lpstr>Cellular Reproduction</vt:lpstr>
      <vt:lpstr>Chromatin</vt:lpstr>
      <vt:lpstr>Chromatin vs. Chromosomes</vt:lpstr>
      <vt:lpstr>Structure of Chromatin</vt:lpstr>
      <vt:lpstr>Chromosomes</vt:lpstr>
      <vt:lpstr>Chromosome Structure</vt:lpstr>
      <vt:lpstr>Chromosomes</vt:lpstr>
      <vt:lpstr>Chromosome Structure</vt:lpstr>
      <vt:lpstr>Chromosome</vt:lpstr>
      <vt:lpstr>Chromosome Action During Cell Division</vt:lpstr>
      <vt:lpstr>Chapter Nine: Mitosis Notes pt. 2</vt:lpstr>
      <vt:lpstr>Cell Cycle and Mitosis</vt:lpstr>
      <vt:lpstr>Before We Divide…</vt:lpstr>
      <vt:lpstr>Before We Divide</vt:lpstr>
      <vt:lpstr>Cell Cycle Stages</vt:lpstr>
      <vt:lpstr>Interphase</vt:lpstr>
      <vt:lpstr>Interphase</vt:lpstr>
      <vt:lpstr>Interphase: G1</vt:lpstr>
      <vt:lpstr>Interphase: S</vt:lpstr>
      <vt:lpstr>Interphase: G2</vt:lpstr>
      <vt:lpstr>Interphase</vt:lpstr>
      <vt:lpstr>Cell Division</vt:lpstr>
      <vt:lpstr>Mitosis</vt:lpstr>
      <vt:lpstr>Prophase</vt:lpstr>
      <vt:lpstr>Prophase</vt:lpstr>
      <vt:lpstr>Metaphase</vt:lpstr>
      <vt:lpstr>Anaphase</vt:lpstr>
      <vt:lpstr>Anaphase</vt:lpstr>
      <vt:lpstr>Telophase</vt:lpstr>
      <vt:lpstr>Telophase</vt:lpstr>
      <vt:lpstr>Cytokinesis (Cytoplasmic Division)</vt:lpstr>
      <vt:lpstr>Cytokinesis Plant vs. Animal</vt:lpstr>
      <vt:lpstr>Cytokinesis: Plant vs. Animal</vt:lpstr>
      <vt:lpstr>At the end of Mitosis</vt:lpstr>
      <vt:lpstr>Chapter Nine: Mitosis Notes pt. 3</vt:lpstr>
      <vt:lpstr>What Happens When Mitosis Goes Wrong?? </vt:lpstr>
      <vt:lpstr>Tumors</vt:lpstr>
      <vt:lpstr>Tumor Types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Nine: Mitosis Notes pt. 1</dc:title>
  <dc:creator>Alexandra  Beels</dc:creator>
  <cp:lastModifiedBy>Microsoft Office User</cp:lastModifiedBy>
  <cp:revision>52</cp:revision>
  <cp:lastPrinted>2015-02-11T01:24:46Z</cp:lastPrinted>
  <dcterms:created xsi:type="dcterms:W3CDTF">2015-02-07T22:02:37Z</dcterms:created>
  <dcterms:modified xsi:type="dcterms:W3CDTF">2017-10-25T12:54:29Z</dcterms:modified>
</cp:coreProperties>
</file>