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9" r:id="rId1"/>
  </p:sldMasterIdLst>
  <p:notesMasterIdLst>
    <p:notesMasterId r:id="rId21"/>
  </p:notesMasterIdLst>
  <p:handoutMasterIdLst>
    <p:handoutMasterId r:id="rId22"/>
  </p:handoutMasterIdLst>
  <p:sldIdLst>
    <p:sldId id="315" r:id="rId2"/>
    <p:sldId id="313" r:id="rId3"/>
    <p:sldId id="314" r:id="rId4"/>
    <p:sldId id="286" r:id="rId5"/>
    <p:sldId id="288" r:id="rId6"/>
    <p:sldId id="289" r:id="rId7"/>
    <p:sldId id="316" r:id="rId8"/>
    <p:sldId id="312" r:id="rId9"/>
    <p:sldId id="290" r:id="rId10"/>
    <p:sldId id="317" r:id="rId11"/>
    <p:sldId id="318" r:id="rId12"/>
    <p:sldId id="309" r:id="rId13"/>
    <p:sldId id="319" r:id="rId14"/>
    <p:sldId id="320" r:id="rId15"/>
    <p:sldId id="321" r:id="rId16"/>
    <p:sldId id="322" r:id="rId17"/>
    <p:sldId id="323" r:id="rId18"/>
    <p:sldId id="324" r:id="rId19"/>
    <p:sldId id="325" r:id="rId2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734" autoAdjust="0"/>
    <p:restoredTop sz="94622"/>
  </p:normalViewPr>
  <p:slideViewPr>
    <p:cSldViewPr snapToGrid="0" snapToObjects="1">
      <p:cViewPr varScale="1">
        <p:scale>
          <a:sx n="80" d="100"/>
          <a:sy n="80" d="100"/>
        </p:scale>
        <p:origin x="216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38475" cy="4651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40" y="1"/>
            <a:ext cx="3038475" cy="4651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77E70B-5C22-4DFD-9BA7-CC37C6FE94F5}" type="datetimeFigureOut">
              <a:rPr lang="en-US" smtClean="0"/>
              <a:t>9/20/17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29676"/>
            <a:ext cx="3038475" cy="4651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40" y="8829676"/>
            <a:ext cx="3038475" cy="4651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26657C-5F86-4352-9A3A-22723B5042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4839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38475" cy="4651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0" y="1"/>
            <a:ext cx="3038475" cy="4651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11AB82-0B26-4A1C-BD3A-E438239339A3}" type="datetimeFigureOut">
              <a:rPr lang="en-US" smtClean="0"/>
              <a:t>9/20/17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8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29676"/>
            <a:ext cx="3038475" cy="4651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40" y="8829676"/>
            <a:ext cx="3038475" cy="4651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9E5064-DAFB-45EC-BD04-60F28BBE3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918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 sz="4100" b="1">
                <a:solidFill>
                  <a:schemeClr val="tx1"/>
                </a:solidFill>
                <a:latin typeface="Techno" charset="0"/>
                <a:ea typeface="ＭＳ Ｐゴシック" charset="0"/>
              </a:defRPr>
            </a:lvl1pPr>
            <a:lvl2pPr marL="757066" indent="-291179">
              <a:defRPr sz="4100" b="1">
                <a:solidFill>
                  <a:schemeClr val="tx1"/>
                </a:solidFill>
                <a:latin typeface="Techno" charset="0"/>
                <a:ea typeface="ＭＳ Ｐゴシック" charset="0"/>
              </a:defRPr>
            </a:lvl2pPr>
            <a:lvl3pPr marL="1164717" indent="-232943">
              <a:defRPr sz="4100" b="1">
                <a:solidFill>
                  <a:schemeClr val="tx1"/>
                </a:solidFill>
                <a:latin typeface="Techno" charset="0"/>
                <a:ea typeface="ＭＳ Ｐゴシック" charset="0"/>
              </a:defRPr>
            </a:lvl3pPr>
            <a:lvl4pPr marL="1630604" indent="-232943">
              <a:defRPr sz="4100" b="1">
                <a:solidFill>
                  <a:schemeClr val="tx1"/>
                </a:solidFill>
                <a:latin typeface="Techno" charset="0"/>
                <a:ea typeface="ＭＳ Ｐゴシック" charset="0"/>
              </a:defRPr>
            </a:lvl4pPr>
            <a:lvl5pPr marL="2096491" indent="-232943">
              <a:defRPr sz="4100" b="1">
                <a:solidFill>
                  <a:schemeClr val="tx1"/>
                </a:solidFill>
                <a:latin typeface="Techno" charset="0"/>
                <a:ea typeface="ＭＳ Ｐゴシック" charset="0"/>
              </a:defRPr>
            </a:lvl5pPr>
            <a:lvl6pPr marL="2562377" indent="-232943" algn="r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Techno" charset="0"/>
                <a:ea typeface="ＭＳ Ｐゴシック" charset="0"/>
              </a:defRPr>
            </a:lvl6pPr>
            <a:lvl7pPr marL="3028264" indent="-232943" algn="r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Techno" charset="0"/>
                <a:ea typeface="ＭＳ Ｐゴシック" charset="0"/>
              </a:defRPr>
            </a:lvl7pPr>
            <a:lvl8pPr marL="3494151" indent="-232943" algn="r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Techno" charset="0"/>
                <a:ea typeface="ＭＳ Ｐゴシック" charset="0"/>
              </a:defRPr>
            </a:lvl8pPr>
            <a:lvl9pPr marL="3960038" indent="-232943" algn="r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Techno" charset="0"/>
                <a:ea typeface="ＭＳ Ｐゴシック" charset="0"/>
              </a:defRPr>
            </a:lvl9pPr>
          </a:lstStyle>
          <a:p>
            <a:fld id="{2D5759D3-245D-3B44-A8DA-945A7AA57263}" type="slidenum">
              <a:rPr lang="en-US" sz="1200"/>
              <a:pPr/>
              <a:t>2</a:t>
            </a:fld>
            <a:endParaRPr lang="en-US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A37A1B-F297-B64D-941A-9555A17D5BC7}" type="slidenum">
              <a:rPr lang="en-US"/>
              <a:pPr/>
              <a:t>16</a:t>
            </a:fld>
            <a:endParaRPr lang="en-US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48C16E-A0DC-CB43-B5DD-7C09C609D5ED}" type="slidenum">
              <a:rPr lang="en-US"/>
              <a:pPr/>
              <a:t>17</a:t>
            </a:fld>
            <a:endParaRPr lang="en-US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7C0AC2-CF91-B84D-AE9D-7E925065A2FC}" type="slidenum">
              <a:rPr lang="en-US"/>
              <a:pPr/>
              <a:t>18</a:t>
            </a:fld>
            <a:endParaRPr lang="en-US"/>
          </a:p>
        </p:txBody>
      </p:sp>
      <p:sp>
        <p:nvSpPr>
          <p:cNvPr id="6144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Anabolic Steroids = Building Steroids, initiates protein production, tissue production</a:t>
            </a:r>
          </a:p>
          <a:p>
            <a:r>
              <a:rPr lang="en-US"/>
              <a:t>Side Effects: Decreased Sperm production &amp; Acne, increased cholesterol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06684B-DDB7-144F-9D5D-098B5CB5FDE1}" type="slidenum">
              <a:rPr lang="en-US"/>
              <a:pPr/>
              <a:t>19</a:t>
            </a:fld>
            <a:endParaRPr lang="en-US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Anabolic Steroids = Building Steroids, initiates protein production, tissue production</a:t>
            </a:r>
          </a:p>
          <a:p>
            <a:r>
              <a:rPr lang="en-US"/>
              <a:t>Side Effects: Decreased Sperm production &amp; Acne, increased cholesterol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 sz="4100" b="1">
                <a:solidFill>
                  <a:schemeClr val="tx1"/>
                </a:solidFill>
                <a:latin typeface="Techno" charset="0"/>
                <a:ea typeface="ＭＳ Ｐゴシック" charset="0"/>
              </a:defRPr>
            </a:lvl1pPr>
            <a:lvl2pPr marL="757066" indent="-291179">
              <a:defRPr sz="4100" b="1">
                <a:solidFill>
                  <a:schemeClr val="tx1"/>
                </a:solidFill>
                <a:latin typeface="Techno" charset="0"/>
                <a:ea typeface="ＭＳ Ｐゴシック" charset="0"/>
              </a:defRPr>
            </a:lvl2pPr>
            <a:lvl3pPr marL="1164717" indent="-232943">
              <a:defRPr sz="4100" b="1">
                <a:solidFill>
                  <a:schemeClr val="tx1"/>
                </a:solidFill>
                <a:latin typeface="Techno" charset="0"/>
                <a:ea typeface="ＭＳ Ｐゴシック" charset="0"/>
              </a:defRPr>
            </a:lvl3pPr>
            <a:lvl4pPr marL="1630604" indent="-232943">
              <a:defRPr sz="4100" b="1">
                <a:solidFill>
                  <a:schemeClr val="tx1"/>
                </a:solidFill>
                <a:latin typeface="Techno" charset="0"/>
                <a:ea typeface="ＭＳ Ｐゴシック" charset="0"/>
              </a:defRPr>
            </a:lvl4pPr>
            <a:lvl5pPr marL="2096491" indent="-232943">
              <a:defRPr sz="4100" b="1">
                <a:solidFill>
                  <a:schemeClr val="tx1"/>
                </a:solidFill>
                <a:latin typeface="Techno" charset="0"/>
                <a:ea typeface="ＭＳ Ｐゴシック" charset="0"/>
              </a:defRPr>
            </a:lvl5pPr>
            <a:lvl6pPr marL="2562377" indent="-232943" algn="r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Techno" charset="0"/>
                <a:ea typeface="ＭＳ Ｐゴシック" charset="0"/>
              </a:defRPr>
            </a:lvl6pPr>
            <a:lvl7pPr marL="3028264" indent="-232943" algn="r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Techno" charset="0"/>
                <a:ea typeface="ＭＳ Ｐゴシック" charset="0"/>
              </a:defRPr>
            </a:lvl7pPr>
            <a:lvl8pPr marL="3494151" indent="-232943" algn="r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Techno" charset="0"/>
                <a:ea typeface="ＭＳ Ｐゴシック" charset="0"/>
              </a:defRPr>
            </a:lvl8pPr>
            <a:lvl9pPr marL="3960038" indent="-232943" algn="r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Techno" charset="0"/>
                <a:ea typeface="ＭＳ Ｐゴシック" charset="0"/>
              </a:defRPr>
            </a:lvl9pPr>
          </a:lstStyle>
          <a:p>
            <a:fld id="{7873AA76-67BC-EB4F-9095-410969DD908A}" type="slidenum">
              <a:rPr lang="en-US" sz="1200"/>
              <a:pPr/>
              <a:t>3</a:t>
            </a:fld>
            <a:endParaRPr 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22BB09-6C42-6345-BD88-43FB824335CB}" type="slidenum">
              <a:rPr lang="en-US"/>
              <a:pPr/>
              <a:t>7</a:t>
            </a:fld>
            <a:endParaRPr lang="en-US"/>
          </a:p>
        </p:txBody>
      </p:sp>
      <p:sp>
        <p:nvSpPr>
          <p:cNvPr id="471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8400" y="697230"/>
            <a:ext cx="46736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 sz="4100" b="1">
                <a:solidFill>
                  <a:schemeClr val="tx1"/>
                </a:solidFill>
                <a:latin typeface="Techno" charset="0"/>
                <a:ea typeface="ＭＳ Ｐゴシック" charset="0"/>
              </a:defRPr>
            </a:lvl1pPr>
            <a:lvl2pPr marL="757066" indent="-291179">
              <a:defRPr sz="4100" b="1">
                <a:solidFill>
                  <a:schemeClr val="tx1"/>
                </a:solidFill>
                <a:latin typeface="Techno" charset="0"/>
                <a:ea typeface="ＭＳ Ｐゴシック" charset="0"/>
              </a:defRPr>
            </a:lvl2pPr>
            <a:lvl3pPr marL="1164717" indent="-232943">
              <a:defRPr sz="4100" b="1">
                <a:solidFill>
                  <a:schemeClr val="tx1"/>
                </a:solidFill>
                <a:latin typeface="Techno" charset="0"/>
                <a:ea typeface="ＭＳ Ｐゴシック" charset="0"/>
              </a:defRPr>
            </a:lvl3pPr>
            <a:lvl4pPr marL="1630604" indent="-232943">
              <a:defRPr sz="4100" b="1">
                <a:solidFill>
                  <a:schemeClr val="tx1"/>
                </a:solidFill>
                <a:latin typeface="Techno" charset="0"/>
                <a:ea typeface="ＭＳ Ｐゴシック" charset="0"/>
              </a:defRPr>
            </a:lvl4pPr>
            <a:lvl5pPr marL="2096491" indent="-232943">
              <a:defRPr sz="4100" b="1">
                <a:solidFill>
                  <a:schemeClr val="tx1"/>
                </a:solidFill>
                <a:latin typeface="Techno" charset="0"/>
                <a:ea typeface="ＭＳ Ｐゴシック" charset="0"/>
              </a:defRPr>
            </a:lvl5pPr>
            <a:lvl6pPr marL="2562377" indent="-232943" algn="r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Techno" charset="0"/>
                <a:ea typeface="ＭＳ Ｐゴシック" charset="0"/>
              </a:defRPr>
            </a:lvl6pPr>
            <a:lvl7pPr marL="3028264" indent="-232943" algn="r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Techno" charset="0"/>
                <a:ea typeface="ＭＳ Ｐゴシック" charset="0"/>
              </a:defRPr>
            </a:lvl7pPr>
            <a:lvl8pPr marL="3494151" indent="-232943" algn="r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Techno" charset="0"/>
                <a:ea typeface="ＭＳ Ｐゴシック" charset="0"/>
              </a:defRPr>
            </a:lvl8pPr>
            <a:lvl9pPr marL="3960038" indent="-232943" algn="r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Techno" charset="0"/>
                <a:ea typeface="ＭＳ Ｐゴシック" charset="0"/>
              </a:defRPr>
            </a:lvl9pPr>
          </a:lstStyle>
          <a:p>
            <a:fld id="{EE8A18B8-2854-A64B-B91F-B12700FECD24}" type="slidenum">
              <a:rPr lang="en-US" sz="1200"/>
              <a:pPr/>
              <a:t>8</a:t>
            </a:fld>
            <a:endParaRPr 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4F9D46-F8F8-7649-83EE-B30466AFB53B}" type="slidenum">
              <a:rPr lang="en-US"/>
              <a:pPr/>
              <a:t>11</a:t>
            </a:fld>
            <a:endParaRPr lang="en-US"/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 sz="4100" b="1">
                <a:solidFill>
                  <a:schemeClr val="tx1"/>
                </a:solidFill>
                <a:latin typeface="Techno" charset="0"/>
                <a:ea typeface="ＭＳ Ｐゴシック" charset="0"/>
              </a:defRPr>
            </a:lvl1pPr>
            <a:lvl2pPr marL="757066" indent="-291179">
              <a:defRPr sz="4100" b="1">
                <a:solidFill>
                  <a:schemeClr val="tx1"/>
                </a:solidFill>
                <a:latin typeface="Techno" charset="0"/>
                <a:ea typeface="ＭＳ Ｐゴシック" charset="0"/>
              </a:defRPr>
            </a:lvl2pPr>
            <a:lvl3pPr marL="1164717" indent="-232943">
              <a:defRPr sz="4100" b="1">
                <a:solidFill>
                  <a:schemeClr val="tx1"/>
                </a:solidFill>
                <a:latin typeface="Techno" charset="0"/>
                <a:ea typeface="ＭＳ Ｐゴシック" charset="0"/>
              </a:defRPr>
            </a:lvl3pPr>
            <a:lvl4pPr marL="1630604" indent="-232943">
              <a:defRPr sz="4100" b="1">
                <a:solidFill>
                  <a:schemeClr val="tx1"/>
                </a:solidFill>
                <a:latin typeface="Techno" charset="0"/>
                <a:ea typeface="ＭＳ Ｐゴシック" charset="0"/>
              </a:defRPr>
            </a:lvl4pPr>
            <a:lvl5pPr marL="2096491" indent="-232943">
              <a:defRPr sz="4100" b="1">
                <a:solidFill>
                  <a:schemeClr val="tx1"/>
                </a:solidFill>
                <a:latin typeface="Techno" charset="0"/>
                <a:ea typeface="ＭＳ Ｐゴシック" charset="0"/>
              </a:defRPr>
            </a:lvl5pPr>
            <a:lvl6pPr marL="2562377" indent="-232943" algn="r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Techno" charset="0"/>
                <a:ea typeface="ＭＳ Ｐゴシック" charset="0"/>
              </a:defRPr>
            </a:lvl6pPr>
            <a:lvl7pPr marL="3028264" indent="-232943" algn="r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Techno" charset="0"/>
                <a:ea typeface="ＭＳ Ｐゴシック" charset="0"/>
              </a:defRPr>
            </a:lvl7pPr>
            <a:lvl8pPr marL="3494151" indent="-232943" algn="r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Techno" charset="0"/>
                <a:ea typeface="ＭＳ Ｐゴシック" charset="0"/>
              </a:defRPr>
            </a:lvl8pPr>
            <a:lvl9pPr marL="3960038" indent="-232943" algn="r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Techno" charset="0"/>
                <a:ea typeface="ＭＳ Ｐゴシック" charset="0"/>
              </a:defRPr>
            </a:lvl9pPr>
          </a:lstStyle>
          <a:p>
            <a:fld id="{B5350F92-7E3F-754B-8521-F1C93CB3395C}" type="slidenum">
              <a:rPr lang="en-US" sz="1200"/>
              <a:pPr/>
              <a:t>12</a:t>
            </a:fld>
            <a:endParaRPr 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AAE459-70CC-064F-BFE3-A715BF72FFB1}" type="slidenum">
              <a:rPr lang="en-US"/>
              <a:pPr/>
              <a:t>13</a:t>
            </a:fld>
            <a:endParaRPr lang="en-US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3ED1FF-2E07-1847-BBA3-E9DD6F80FCFE}" type="slidenum">
              <a:rPr lang="en-US"/>
              <a:pPr/>
              <a:t>14</a:t>
            </a:fld>
            <a:endParaRPr 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0B7BAF-2614-8343-AF77-1BF416FD06F9}" type="slidenum">
              <a:rPr lang="en-US"/>
              <a:pPr/>
              <a:t>15</a:t>
            </a:fld>
            <a:endParaRPr lang="en-US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8D91A-A2EE-4B54-B3C6-F6C67903BA9C}" type="datetime1">
              <a:rPr lang="en-US" smtClean="0"/>
              <a:pPr/>
              <a:t>9/20/17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785C6-EBAF-49D5-AD4D-BABF4DFAAD59}" type="datetime1">
              <a:rPr lang="en-US" smtClean="0"/>
              <a:pPr/>
              <a:t>9/20/17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4122-9A3A-4FD8-98B8-22631F32846C}" type="datetime1">
              <a:rPr lang="en-US" smtClean="0"/>
              <a:pPr/>
              <a:t>9/20/17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25B0C33-B9EC-C448-A590-671F75FF747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908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9A7B8-0EC4-44C9-AFEF-25E144F11C06}" type="datetime1">
              <a:rPr lang="en-US" smtClean="0"/>
              <a:pPr/>
              <a:t>9/20/17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B47B5-C739-4DAE-AACD-CC58CA843AC4}" type="datetime1">
              <a:rPr lang="en-US" smtClean="0"/>
              <a:pPr/>
              <a:t>9/20/17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2AE48-94E6-46E0-BE32-5F0716DE9115}" type="datetime1">
              <a:rPr lang="en-US" smtClean="0"/>
              <a:pPr/>
              <a:t>9/20/17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4C285-8BCE-48FC-97D9-E2837AF38351}" type="datetime1">
              <a:rPr lang="en-US" smtClean="0"/>
              <a:pPr/>
              <a:t>9/20/17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0D3E6-EF16-4488-94A4-211508FE4682}" type="datetime1">
              <a:rPr lang="en-US" smtClean="0"/>
              <a:pPr/>
              <a:t>9/20/17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7FB3B-20DA-4D0E-BF16-8262B7156612}" type="datetime1">
              <a:rPr lang="en-US" smtClean="0"/>
              <a:pPr/>
              <a:t>9/20/17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73C2C-6BD0-40EC-8D8D-4D51F089C5EB}" type="datetime1">
              <a:rPr lang="en-US" smtClean="0"/>
              <a:pPr/>
              <a:t>9/20/17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77F5C-EDA7-4864-9756-35769B0E62CF}" type="datetime1">
              <a:rPr lang="en-US" smtClean="0"/>
              <a:pPr/>
              <a:t>9/20/17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88B99C93-F56F-46AB-9EB8-53614A95B15F}" type="datetime1">
              <a:rPr lang="en-US" smtClean="0"/>
              <a:pPr/>
              <a:t>9/20/17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2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file:///C:/Documents%20and%20Settings/harrisc/Local%20Settings/Temporary%20Internet%20Files/OLK10C/lipid1','','Fatty_acid1.GIF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Macromolecule 3:</a:t>
            </a:r>
            <a:br>
              <a:rPr lang="en-US" dirty="0" smtClean="0"/>
            </a:br>
            <a:r>
              <a:rPr lang="en-US" dirty="0" smtClean="0"/>
              <a:t>Lipids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68111" y="1617132"/>
            <a:ext cx="8418689" cy="4832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Lipids are commonly fats &amp; oils. 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/>
              <a:t>• Lipids are NON-POLAR. </a:t>
            </a:r>
          </a:p>
          <a:p>
            <a:r>
              <a:rPr lang="en-US" sz="2800" dirty="0"/>
              <a:t>• They have a VERY high carbon &amp; hydrogen </a:t>
            </a:r>
          </a:p>
          <a:p>
            <a:r>
              <a:rPr lang="en-US" sz="2800" dirty="0" smtClean="0"/>
              <a:t>concentration </a:t>
            </a:r>
            <a:r>
              <a:rPr lang="en-US" sz="2800" dirty="0"/>
              <a:t>and very little oxygen. Beef Fat = </a:t>
            </a:r>
            <a:r>
              <a:rPr lang="en-US" sz="2800" dirty="0" smtClean="0"/>
              <a:t>C</a:t>
            </a:r>
            <a:r>
              <a:rPr lang="en-US" sz="2800" baseline="-25000" dirty="0" smtClean="0"/>
              <a:t>57</a:t>
            </a:r>
            <a:r>
              <a:rPr lang="en-US" sz="2800" dirty="0" smtClean="0"/>
              <a:t>H</a:t>
            </a:r>
            <a:r>
              <a:rPr lang="en-US" sz="2800" baseline="-25000" dirty="0" smtClean="0"/>
              <a:t>110</a:t>
            </a:r>
            <a:r>
              <a:rPr lang="en-US" sz="2800" dirty="0" smtClean="0"/>
              <a:t>O</a:t>
            </a:r>
            <a:r>
              <a:rPr lang="en-US" sz="2800" baseline="-25000" dirty="0" smtClean="0"/>
              <a:t>6</a:t>
            </a:r>
          </a:p>
          <a:p>
            <a:endParaRPr lang="en-US" sz="2800" dirty="0"/>
          </a:p>
          <a:p>
            <a:r>
              <a:rPr lang="en-US" sz="2800" dirty="0"/>
              <a:t>• In the body, they are held together by HIGH </a:t>
            </a:r>
          </a:p>
          <a:p>
            <a:r>
              <a:rPr lang="en-US" sz="2800" dirty="0"/>
              <a:t>ENERGY BONDS. This is because they store </a:t>
            </a:r>
            <a:r>
              <a:rPr lang="en-US" sz="2800" dirty="0" smtClean="0"/>
              <a:t>heat </a:t>
            </a:r>
            <a:r>
              <a:rPr lang="en-US" sz="2800" dirty="0"/>
              <a:t>&amp; energy and are a major component of </a:t>
            </a:r>
            <a:r>
              <a:rPr lang="en-US" sz="2800" dirty="0" smtClean="0"/>
              <a:t>the </a:t>
            </a:r>
            <a:r>
              <a:rPr lang="en-US" sz="2800" dirty="0"/>
              <a:t>cell membrane. </a:t>
            </a:r>
          </a:p>
        </p:txBody>
      </p:sp>
    </p:spTree>
    <p:extLst>
      <p:ext uri="{BB962C8B-B14F-4D97-AF65-F5344CB8AC3E}">
        <p14:creationId xmlns:p14="http://schemas.microsoft.com/office/powerpoint/2010/main" val="88798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sz="4000">
                <a:solidFill>
                  <a:schemeClr val="folHlink"/>
                </a:solidFill>
              </a:rPr>
              <a:t>Saturated    </a:t>
            </a:r>
            <a:r>
              <a:rPr lang="en-US" sz="3600">
                <a:solidFill>
                  <a:schemeClr val="folHlink"/>
                </a:solidFill>
              </a:rPr>
              <a:t>vs.</a:t>
            </a:r>
            <a:r>
              <a:rPr lang="en-US" sz="4000">
                <a:solidFill>
                  <a:schemeClr val="folHlink"/>
                </a:solidFill>
              </a:rPr>
              <a:t> Unsaturated Fat</a:t>
            </a:r>
            <a:endParaRPr lang="en-US" sz="4800">
              <a:solidFill>
                <a:schemeClr val="folHlink"/>
              </a:solidFill>
            </a:endParaRPr>
          </a:p>
        </p:txBody>
      </p:sp>
      <p:pic>
        <p:nvPicPr>
          <p:cNvPr id="97283" name="Picture 3" descr="c5x11saturatedfa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0" b="4665"/>
          <a:stretch>
            <a:fillRect/>
          </a:stretch>
        </p:blipFill>
        <p:spPr bwMode="auto">
          <a:xfrm>
            <a:off x="228600" y="1752600"/>
            <a:ext cx="8610600" cy="430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161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ChangeArrowheads="1"/>
          </p:cNvSpPr>
          <p:nvPr/>
        </p:nvSpPr>
        <p:spPr bwMode="auto">
          <a:xfrm>
            <a:off x="4240213" y="491331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98313" name="Picture 9" descr="c5x11saturatedfa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13" t="53229" r="1770" b="5490"/>
          <a:stretch>
            <a:fillRect/>
          </a:stretch>
        </p:blipFill>
        <p:spPr bwMode="auto">
          <a:xfrm>
            <a:off x="4724400" y="1676400"/>
            <a:ext cx="39624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8314" name="Picture 10" descr="c5x11saturatedfa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" t="53229" r="53098" b="5490"/>
          <a:stretch>
            <a:fillRect/>
          </a:stretch>
        </p:blipFill>
        <p:spPr bwMode="auto">
          <a:xfrm>
            <a:off x="304800" y="1676400"/>
            <a:ext cx="39624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8315" name="Rectangle 11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chemeClr val="folHlink"/>
                </a:solidFill>
              </a:rPr>
              <a:t>Saturated vs</a:t>
            </a:r>
            <a:r>
              <a:rPr lang="en-US" sz="4000" dirty="0">
                <a:solidFill>
                  <a:schemeClr val="folHlink"/>
                </a:solidFill>
              </a:rPr>
              <a:t>. Unsaturated Fat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426128" y="3505200"/>
            <a:ext cx="3993472" cy="32004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93A299"/>
                </a:solidFill>
              </a:rPr>
              <a:t>Single Bond Carbon Chain</a:t>
            </a:r>
          </a:p>
          <a:p>
            <a:r>
              <a:rPr lang="ja-JP" altLang="en-US" dirty="0">
                <a:solidFill>
                  <a:srgbClr val="93A299"/>
                </a:solidFill>
              </a:rPr>
              <a:t>“</a:t>
            </a:r>
            <a:r>
              <a:rPr lang="en-US" dirty="0">
                <a:solidFill>
                  <a:srgbClr val="93A299"/>
                </a:solidFill>
              </a:rPr>
              <a:t>Saturated</a:t>
            </a:r>
            <a:r>
              <a:rPr lang="ja-JP" altLang="en-US" dirty="0">
                <a:solidFill>
                  <a:srgbClr val="93A299"/>
                </a:solidFill>
              </a:rPr>
              <a:t>”</a:t>
            </a:r>
            <a:r>
              <a:rPr lang="en-US" dirty="0">
                <a:solidFill>
                  <a:srgbClr val="93A299"/>
                </a:solidFill>
              </a:rPr>
              <a:t> w/ H atoms</a:t>
            </a:r>
          </a:p>
          <a:p>
            <a:r>
              <a:rPr lang="en-US" dirty="0">
                <a:solidFill>
                  <a:srgbClr val="93A299"/>
                </a:solidFill>
              </a:rPr>
              <a:t>Straight tail</a:t>
            </a:r>
          </a:p>
          <a:p>
            <a:r>
              <a:rPr lang="en-US" dirty="0">
                <a:solidFill>
                  <a:srgbClr val="93A299"/>
                </a:solidFill>
              </a:rPr>
              <a:t>Solid </a:t>
            </a:r>
            <a:r>
              <a:rPr lang="en-US" dirty="0" smtClean="0">
                <a:solidFill>
                  <a:srgbClr val="93A299"/>
                </a:solidFill>
              </a:rPr>
              <a:t>at </a:t>
            </a:r>
            <a:r>
              <a:rPr lang="en-US" dirty="0">
                <a:solidFill>
                  <a:srgbClr val="93A299"/>
                </a:solidFill>
              </a:rPr>
              <a:t>room temperature</a:t>
            </a:r>
            <a:endParaRPr lang="en-US" sz="2800" dirty="0">
              <a:solidFill>
                <a:srgbClr val="93A299"/>
              </a:solidFill>
            </a:endParaRPr>
          </a:p>
          <a:p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029200" y="3581400"/>
            <a:ext cx="3352800" cy="3048000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Double Bond Carbon Chain</a:t>
            </a:r>
          </a:p>
          <a:p>
            <a:r>
              <a:rPr lang="ja-JP" altLang="en-US" dirty="0">
                <a:solidFill>
                  <a:schemeClr val="accent1"/>
                </a:solidFill>
              </a:rPr>
              <a:t>“</a:t>
            </a:r>
            <a:r>
              <a:rPr lang="en-US" dirty="0">
                <a:solidFill>
                  <a:schemeClr val="accent1"/>
                </a:solidFill>
              </a:rPr>
              <a:t>Unsaturated</a:t>
            </a:r>
            <a:r>
              <a:rPr lang="ja-JP" altLang="en-US" dirty="0">
                <a:solidFill>
                  <a:schemeClr val="accent1"/>
                </a:solidFill>
              </a:rPr>
              <a:t>”</a:t>
            </a:r>
            <a:r>
              <a:rPr lang="en-US" dirty="0">
                <a:solidFill>
                  <a:schemeClr val="accent1"/>
                </a:solidFill>
              </a:rPr>
              <a:t> w/ H atoms</a:t>
            </a:r>
          </a:p>
          <a:p>
            <a:r>
              <a:rPr lang="ja-JP" altLang="en-US" dirty="0">
                <a:solidFill>
                  <a:schemeClr val="accent1"/>
                </a:solidFill>
              </a:rPr>
              <a:t>“</a:t>
            </a:r>
            <a:r>
              <a:rPr lang="en-US" dirty="0" smtClean="0">
                <a:solidFill>
                  <a:schemeClr val="accent1"/>
                </a:solidFill>
              </a:rPr>
              <a:t>Kinked” </a:t>
            </a:r>
            <a:r>
              <a:rPr lang="en-US" dirty="0">
                <a:solidFill>
                  <a:schemeClr val="accent1"/>
                </a:solidFill>
              </a:rPr>
              <a:t>tail</a:t>
            </a:r>
          </a:p>
          <a:p>
            <a:r>
              <a:rPr lang="en-US" dirty="0">
                <a:solidFill>
                  <a:schemeClr val="accent1"/>
                </a:solidFill>
              </a:rPr>
              <a:t>Liquids </a:t>
            </a:r>
            <a:r>
              <a:rPr lang="en-US" dirty="0" smtClean="0">
                <a:solidFill>
                  <a:schemeClr val="accent1"/>
                </a:solidFill>
              </a:rPr>
              <a:t>at </a:t>
            </a:r>
            <a:r>
              <a:rPr lang="en-US" dirty="0">
                <a:solidFill>
                  <a:schemeClr val="accent1"/>
                </a:solidFill>
              </a:rPr>
              <a:t>room temperature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47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b="1">
                <a:latin typeface="Times" charset="0"/>
              </a:rPr>
              <a:t>LIPIDS</a:t>
            </a:r>
          </a:p>
        </p:txBody>
      </p:sp>
      <p:sp>
        <p:nvSpPr>
          <p:cNvPr id="24579" name="WordArt 3"/>
          <p:cNvSpPr>
            <a:spLocks noChangeArrowheads="1" noChangeShapeType="1" noTextEdit="1"/>
          </p:cNvSpPr>
          <p:nvPr/>
        </p:nvSpPr>
        <p:spPr bwMode="auto">
          <a:xfrm>
            <a:off x="1219200" y="914400"/>
            <a:ext cx="70104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63500" dist="38099" dir="2700000" sy="50000" kx="2115830" algn="bl" rotWithShape="0">
                    <a:srgbClr val="C0C0C0">
                      <a:alpha val="74998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WHERE ARE THEY FOUND?</a:t>
            </a:r>
          </a:p>
        </p:txBody>
      </p:sp>
      <p:sp>
        <p:nvSpPr>
          <p:cNvPr id="323588" name="Text Box 4"/>
          <p:cNvSpPr txBox="1">
            <a:spLocks noChangeArrowheads="1"/>
          </p:cNvSpPr>
          <p:nvPr/>
        </p:nvSpPr>
        <p:spPr bwMode="auto">
          <a:xfrm>
            <a:off x="327377" y="1905000"/>
            <a:ext cx="85344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3600" dirty="0">
                <a:effectLst>
                  <a:outerShdw blurRad="38100" dist="38100" dir="2700000" algn="tl">
                    <a:srgbClr val="FFFFFF"/>
                  </a:outerShdw>
                </a:effectLst>
                <a:latin typeface="Techno" charset="0"/>
              </a:rPr>
              <a:t>In plants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36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echno" charset="0"/>
              </a:rPr>
              <a:t>In </a:t>
            </a:r>
            <a:r>
              <a:rPr lang="en-US" sz="3600" dirty="0">
                <a:effectLst>
                  <a:outerShdw blurRad="38100" dist="38100" dir="2700000" algn="tl">
                    <a:srgbClr val="FFFFFF"/>
                  </a:outerShdw>
                </a:effectLst>
                <a:latin typeface="Techno" charset="0"/>
              </a:rPr>
              <a:t>animals- in adipose tissue, connective tissue, in animals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36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echno" charset="0"/>
              </a:rPr>
              <a:t>Lipids </a:t>
            </a:r>
            <a:r>
              <a:rPr lang="en-US" sz="3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echno" charset="0"/>
              </a:rPr>
              <a:t>make up the cell membrane of all cells.  </a:t>
            </a:r>
            <a:endParaRPr lang="en-US" sz="2000" b="1" dirty="0">
              <a:effectLst>
                <a:outerShdw blurRad="38100" dist="38100" dir="2700000" algn="tl">
                  <a:srgbClr val="FFFFFF"/>
                </a:outerShdw>
              </a:effectLst>
              <a:latin typeface="Techn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15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solidFill>
                  <a:schemeClr val="folHlink"/>
                </a:solidFill>
              </a:rPr>
              <a:t>Phospholipids</a:t>
            </a:r>
            <a:endParaRPr lang="en-US" sz="400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dirty="0"/>
              <a:t> Important lipid that makes up the </a:t>
            </a:r>
            <a:r>
              <a:rPr lang="en-US" b="1" u="sng" dirty="0" smtClean="0"/>
              <a:t>Phospholipid </a:t>
            </a:r>
            <a:r>
              <a:rPr lang="en-US" b="1" u="sng" dirty="0"/>
              <a:t>Bilayer </a:t>
            </a:r>
            <a:r>
              <a:rPr lang="en-US" dirty="0"/>
              <a:t>of a cell membrane</a:t>
            </a:r>
          </a:p>
          <a:p>
            <a:endParaRPr lang="en-US" dirty="0"/>
          </a:p>
        </p:txBody>
      </p:sp>
      <p:sp>
        <p:nvSpPr>
          <p:cNvPr id="88068" name="Rectangle 4"/>
          <p:cNvSpPr>
            <a:spLocks noChangeArrowheads="1"/>
          </p:cNvSpPr>
          <p:nvPr/>
        </p:nvSpPr>
        <p:spPr bwMode="auto">
          <a:xfrm>
            <a:off x="4240213" y="491331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88171" name="Picture 1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124200"/>
            <a:ext cx="4572000" cy="349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007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ChangeArrowheads="1"/>
          </p:cNvSpPr>
          <p:nvPr/>
        </p:nvSpPr>
        <p:spPr bwMode="auto">
          <a:xfrm>
            <a:off x="4240213" y="491331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0355" name="Rectangle 3"/>
          <p:cNvSpPr>
            <a:spLocks noChangeArrowheads="1"/>
          </p:cNvSpPr>
          <p:nvPr/>
        </p:nvSpPr>
        <p:spPr bwMode="auto">
          <a:xfrm>
            <a:off x="228600" y="1020763"/>
            <a:ext cx="2971800" cy="15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200"/>
              <a:t>Polar Phosphate-</a:t>
            </a:r>
          </a:p>
          <a:p>
            <a:pPr algn="ctr"/>
            <a:r>
              <a:rPr lang="en-US" sz="3200"/>
              <a:t>Glycerol Head</a:t>
            </a:r>
            <a:endParaRPr lang="en-US"/>
          </a:p>
        </p:txBody>
      </p:sp>
      <p:sp>
        <p:nvSpPr>
          <p:cNvPr id="100356" name="Rectangle 4"/>
          <p:cNvSpPr>
            <a:spLocks noChangeArrowheads="1"/>
          </p:cNvSpPr>
          <p:nvPr/>
        </p:nvSpPr>
        <p:spPr bwMode="auto">
          <a:xfrm>
            <a:off x="5791200" y="3581400"/>
            <a:ext cx="3276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200"/>
              <a:t>2 Nonpolar</a:t>
            </a:r>
          </a:p>
          <a:p>
            <a:pPr algn="ctr"/>
            <a:r>
              <a:rPr lang="en-US" sz="3200"/>
              <a:t>Fatty Acid Tails</a:t>
            </a:r>
            <a:endParaRPr lang="en-US"/>
          </a:p>
        </p:txBody>
      </p:sp>
      <p:sp>
        <p:nvSpPr>
          <p:cNvPr id="100357" name="Line 5"/>
          <p:cNvSpPr>
            <a:spLocks noChangeShapeType="1"/>
          </p:cNvSpPr>
          <p:nvPr/>
        </p:nvSpPr>
        <p:spPr bwMode="auto">
          <a:xfrm flipV="1">
            <a:off x="2362200" y="1066800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358" name="Line 6"/>
          <p:cNvSpPr>
            <a:spLocks noChangeShapeType="1"/>
          </p:cNvSpPr>
          <p:nvPr/>
        </p:nvSpPr>
        <p:spPr bwMode="auto">
          <a:xfrm flipH="1" flipV="1">
            <a:off x="5181600" y="4267200"/>
            <a:ext cx="60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362" name="Text Box 10"/>
          <p:cNvSpPr txBox="1">
            <a:spLocks noChangeArrowheads="1"/>
          </p:cNvSpPr>
          <p:nvPr/>
        </p:nvSpPr>
        <p:spPr bwMode="auto">
          <a:xfrm>
            <a:off x="5791200" y="4678363"/>
            <a:ext cx="3048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564B3C"/>
                </a:solidFill>
              </a:rPr>
              <a:t>Hydrophobic</a:t>
            </a:r>
          </a:p>
        </p:txBody>
      </p:sp>
      <p:grpSp>
        <p:nvGrpSpPr>
          <p:cNvPr id="100365" name="Group 13"/>
          <p:cNvGrpSpPr>
            <a:grpSpLocks/>
          </p:cNvGrpSpPr>
          <p:nvPr/>
        </p:nvGrpSpPr>
        <p:grpSpPr bwMode="auto">
          <a:xfrm>
            <a:off x="3733800" y="457200"/>
            <a:ext cx="1524000" cy="4902200"/>
            <a:chOff x="2352" y="288"/>
            <a:chExt cx="960" cy="3088"/>
          </a:xfrm>
        </p:grpSpPr>
        <p:sp>
          <p:nvSpPr>
            <p:cNvPr id="100359" name="Oval 7"/>
            <p:cNvSpPr>
              <a:spLocks noChangeArrowheads="1"/>
            </p:cNvSpPr>
            <p:nvPr/>
          </p:nvSpPr>
          <p:spPr bwMode="auto">
            <a:xfrm>
              <a:off x="2352" y="288"/>
              <a:ext cx="960" cy="960"/>
            </a:xfrm>
            <a:prstGeom prst="ellipse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360" name="Freeform 8"/>
            <p:cNvSpPr>
              <a:spLocks/>
            </p:cNvSpPr>
            <p:nvPr/>
          </p:nvSpPr>
          <p:spPr bwMode="auto">
            <a:xfrm>
              <a:off x="2448" y="1200"/>
              <a:ext cx="352" cy="2176"/>
            </a:xfrm>
            <a:custGeom>
              <a:avLst/>
              <a:gdLst>
                <a:gd name="T0" fmla="*/ 248 w 352"/>
                <a:gd name="T1" fmla="*/ 0 h 2176"/>
                <a:gd name="T2" fmla="*/ 8 w 352"/>
                <a:gd name="T3" fmla="*/ 432 h 2176"/>
                <a:gd name="T4" fmla="*/ 296 w 352"/>
                <a:gd name="T5" fmla="*/ 768 h 2176"/>
                <a:gd name="T6" fmla="*/ 56 w 352"/>
                <a:gd name="T7" fmla="*/ 1248 h 2176"/>
                <a:gd name="T8" fmla="*/ 344 w 352"/>
                <a:gd name="T9" fmla="*/ 1728 h 2176"/>
                <a:gd name="T10" fmla="*/ 104 w 352"/>
                <a:gd name="T11" fmla="*/ 2112 h 2176"/>
                <a:gd name="T12" fmla="*/ 56 w 352"/>
                <a:gd name="T13" fmla="*/ 2112 h 2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2" h="2176">
                  <a:moveTo>
                    <a:pt x="248" y="0"/>
                  </a:moveTo>
                  <a:cubicBezTo>
                    <a:pt x="124" y="152"/>
                    <a:pt x="0" y="304"/>
                    <a:pt x="8" y="432"/>
                  </a:cubicBezTo>
                  <a:cubicBezTo>
                    <a:pt x="16" y="560"/>
                    <a:pt x="288" y="632"/>
                    <a:pt x="296" y="768"/>
                  </a:cubicBezTo>
                  <a:cubicBezTo>
                    <a:pt x="304" y="904"/>
                    <a:pt x="48" y="1088"/>
                    <a:pt x="56" y="1248"/>
                  </a:cubicBezTo>
                  <a:cubicBezTo>
                    <a:pt x="64" y="1408"/>
                    <a:pt x="336" y="1584"/>
                    <a:pt x="344" y="1728"/>
                  </a:cubicBezTo>
                  <a:cubicBezTo>
                    <a:pt x="352" y="1872"/>
                    <a:pt x="152" y="2048"/>
                    <a:pt x="104" y="2112"/>
                  </a:cubicBezTo>
                  <a:cubicBezTo>
                    <a:pt x="56" y="2176"/>
                    <a:pt x="56" y="2144"/>
                    <a:pt x="56" y="2112"/>
                  </a:cubicBezTo>
                </a:path>
              </a:pathLst>
            </a:custGeom>
            <a:noFill/>
            <a:ln w="12065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363" name="Freeform 11"/>
            <p:cNvSpPr>
              <a:spLocks/>
            </p:cNvSpPr>
            <p:nvPr/>
          </p:nvSpPr>
          <p:spPr bwMode="auto">
            <a:xfrm>
              <a:off x="2832" y="1200"/>
              <a:ext cx="352" cy="2176"/>
            </a:xfrm>
            <a:custGeom>
              <a:avLst/>
              <a:gdLst>
                <a:gd name="T0" fmla="*/ 248 w 352"/>
                <a:gd name="T1" fmla="*/ 0 h 2176"/>
                <a:gd name="T2" fmla="*/ 8 w 352"/>
                <a:gd name="T3" fmla="*/ 432 h 2176"/>
                <a:gd name="T4" fmla="*/ 296 w 352"/>
                <a:gd name="T5" fmla="*/ 768 h 2176"/>
                <a:gd name="T6" fmla="*/ 56 w 352"/>
                <a:gd name="T7" fmla="*/ 1248 h 2176"/>
                <a:gd name="T8" fmla="*/ 344 w 352"/>
                <a:gd name="T9" fmla="*/ 1728 h 2176"/>
                <a:gd name="T10" fmla="*/ 104 w 352"/>
                <a:gd name="T11" fmla="*/ 2112 h 2176"/>
                <a:gd name="T12" fmla="*/ 56 w 352"/>
                <a:gd name="T13" fmla="*/ 2112 h 2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2" h="2176">
                  <a:moveTo>
                    <a:pt x="248" y="0"/>
                  </a:moveTo>
                  <a:cubicBezTo>
                    <a:pt x="124" y="152"/>
                    <a:pt x="0" y="304"/>
                    <a:pt x="8" y="432"/>
                  </a:cubicBezTo>
                  <a:cubicBezTo>
                    <a:pt x="16" y="560"/>
                    <a:pt x="288" y="632"/>
                    <a:pt x="296" y="768"/>
                  </a:cubicBezTo>
                  <a:cubicBezTo>
                    <a:pt x="304" y="904"/>
                    <a:pt x="48" y="1088"/>
                    <a:pt x="56" y="1248"/>
                  </a:cubicBezTo>
                  <a:cubicBezTo>
                    <a:pt x="64" y="1408"/>
                    <a:pt x="336" y="1584"/>
                    <a:pt x="344" y="1728"/>
                  </a:cubicBezTo>
                  <a:cubicBezTo>
                    <a:pt x="352" y="1872"/>
                    <a:pt x="152" y="2048"/>
                    <a:pt x="104" y="2112"/>
                  </a:cubicBezTo>
                  <a:cubicBezTo>
                    <a:pt x="56" y="2176"/>
                    <a:pt x="56" y="2144"/>
                    <a:pt x="56" y="2112"/>
                  </a:cubicBezTo>
                </a:path>
              </a:pathLst>
            </a:custGeom>
            <a:noFill/>
            <a:ln w="12065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0364" name="Text Box 12"/>
          <p:cNvSpPr txBox="1">
            <a:spLocks noChangeArrowheads="1"/>
          </p:cNvSpPr>
          <p:nvPr/>
        </p:nvSpPr>
        <p:spPr bwMode="auto">
          <a:xfrm>
            <a:off x="457200" y="2743200"/>
            <a:ext cx="2667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564B3C"/>
                </a:solidFill>
              </a:rPr>
              <a:t>Hydrophilic</a:t>
            </a:r>
          </a:p>
        </p:txBody>
      </p:sp>
    </p:spTree>
    <p:extLst>
      <p:ext uri="{BB962C8B-B14F-4D97-AF65-F5344CB8AC3E}">
        <p14:creationId xmlns:p14="http://schemas.microsoft.com/office/powerpoint/2010/main" val="1936084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62" grpId="0"/>
      <p:bldP spid="10036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990600" y="609600"/>
            <a:ext cx="8153400" cy="1143000"/>
          </a:xfrm>
        </p:spPr>
        <p:txBody>
          <a:bodyPr/>
          <a:lstStyle/>
          <a:p>
            <a:r>
              <a:rPr lang="en-US" sz="4000" i="1">
                <a:solidFill>
                  <a:schemeClr val="folHlink"/>
                </a:solidFill>
              </a:rPr>
              <a:t>Phospholipid Bilayer</a:t>
            </a:r>
            <a:endParaRPr lang="en-US" sz="4000" i="1"/>
          </a:p>
        </p:txBody>
      </p:sp>
      <p:sp>
        <p:nvSpPr>
          <p:cNvPr id="104451" name="Rectangle 3"/>
          <p:cNvSpPr>
            <a:spLocks noChangeArrowheads="1"/>
          </p:cNvSpPr>
          <p:nvPr/>
        </p:nvSpPr>
        <p:spPr bwMode="auto">
          <a:xfrm>
            <a:off x="4240213" y="491331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grpSp>
        <p:nvGrpSpPr>
          <p:cNvPr id="104453" name="Group 5"/>
          <p:cNvGrpSpPr>
            <a:grpSpLocks/>
          </p:cNvGrpSpPr>
          <p:nvPr/>
        </p:nvGrpSpPr>
        <p:grpSpPr bwMode="auto">
          <a:xfrm>
            <a:off x="1752600" y="2514600"/>
            <a:ext cx="5791200" cy="1549400"/>
            <a:chOff x="1728" y="2496"/>
            <a:chExt cx="2880" cy="688"/>
          </a:xfrm>
        </p:grpSpPr>
        <p:grpSp>
          <p:nvGrpSpPr>
            <p:cNvPr id="104454" name="Group 6"/>
            <p:cNvGrpSpPr>
              <a:grpSpLocks/>
            </p:cNvGrpSpPr>
            <p:nvPr/>
          </p:nvGrpSpPr>
          <p:grpSpPr bwMode="auto">
            <a:xfrm>
              <a:off x="1968" y="2496"/>
              <a:ext cx="240" cy="688"/>
              <a:chOff x="1440" y="2208"/>
              <a:chExt cx="336" cy="1024"/>
            </a:xfrm>
          </p:grpSpPr>
          <p:sp>
            <p:nvSpPr>
              <p:cNvPr id="104455" name="Oval 7"/>
              <p:cNvSpPr>
                <a:spLocks noChangeArrowheads="1"/>
              </p:cNvSpPr>
              <p:nvPr/>
            </p:nvSpPr>
            <p:spPr bwMode="auto">
              <a:xfrm>
                <a:off x="1440" y="2208"/>
                <a:ext cx="336" cy="318"/>
              </a:xfrm>
              <a:prstGeom prst="ellipse">
                <a:avLst/>
              </a:prstGeom>
              <a:solidFill>
                <a:srgbClr val="C0C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56" name="Freeform 8"/>
              <p:cNvSpPr>
                <a:spLocks/>
              </p:cNvSpPr>
              <p:nvPr/>
            </p:nvSpPr>
            <p:spPr bwMode="auto">
              <a:xfrm>
                <a:off x="1474" y="2510"/>
                <a:ext cx="123" cy="722"/>
              </a:xfrm>
              <a:custGeom>
                <a:avLst/>
                <a:gdLst>
                  <a:gd name="T0" fmla="*/ 248 w 352"/>
                  <a:gd name="T1" fmla="*/ 0 h 2176"/>
                  <a:gd name="T2" fmla="*/ 8 w 352"/>
                  <a:gd name="T3" fmla="*/ 432 h 2176"/>
                  <a:gd name="T4" fmla="*/ 296 w 352"/>
                  <a:gd name="T5" fmla="*/ 768 h 2176"/>
                  <a:gd name="T6" fmla="*/ 56 w 352"/>
                  <a:gd name="T7" fmla="*/ 1248 h 2176"/>
                  <a:gd name="T8" fmla="*/ 344 w 352"/>
                  <a:gd name="T9" fmla="*/ 1728 h 2176"/>
                  <a:gd name="T10" fmla="*/ 104 w 352"/>
                  <a:gd name="T11" fmla="*/ 2112 h 2176"/>
                  <a:gd name="T12" fmla="*/ 56 w 352"/>
                  <a:gd name="T13" fmla="*/ 2112 h 2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2" h="2176">
                    <a:moveTo>
                      <a:pt x="248" y="0"/>
                    </a:moveTo>
                    <a:cubicBezTo>
                      <a:pt x="124" y="152"/>
                      <a:pt x="0" y="304"/>
                      <a:pt x="8" y="432"/>
                    </a:cubicBezTo>
                    <a:cubicBezTo>
                      <a:pt x="16" y="560"/>
                      <a:pt x="288" y="632"/>
                      <a:pt x="296" y="768"/>
                    </a:cubicBezTo>
                    <a:cubicBezTo>
                      <a:pt x="304" y="904"/>
                      <a:pt x="48" y="1088"/>
                      <a:pt x="56" y="1248"/>
                    </a:cubicBezTo>
                    <a:cubicBezTo>
                      <a:pt x="64" y="1408"/>
                      <a:pt x="336" y="1584"/>
                      <a:pt x="344" y="1728"/>
                    </a:cubicBezTo>
                    <a:cubicBezTo>
                      <a:pt x="352" y="1872"/>
                      <a:pt x="152" y="2048"/>
                      <a:pt x="104" y="2112"/>
                    </a:cubicBezTo>
                    <a:cubicBezTo>
                      <a:pt x="56" y="2176"/>
                      <a:pt x="56" y="2144"/>
                      <a:pt x="56" y="2112"/>
                    </a:cubicBezTo>
                  </a:path>
                </a:pathLst>
              </a:custGeom>
              <a:noFill/>
              <a:ln w="222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57" name="Freeform 9"/>
              <p:cNvSpPr>
                <a:spLocks/>
              </p:cNvSpPr>
              <p:nvPr/>
            </p:nvSpPr>
            <p:spPr bwMode="auto">
              <a:xfrm>
                <a:off x="1608" y="2510"/>
                <a:ext cx="123" cy="722"/>
              </a:xfrm>
              <a:custGeom>
                <a:avLst/>
                <a:gdLst>
                  <a:gd name="T0" fmla="*/ 248 w 352"/>
                  <a:gd name="T1" fmla="*/ 0 h 2176"/>
                  <a:gd name="T2" fmla="*/ 8 w 352"/>
                  <a:gd name="T3" fmla="*/ 432 h 2176"/>
                  <a:gd name="T4" fmla="*/ 296 w 352"/>
                  <a:gd name="T5" fmla="*/ 768 h 2176"/>
                  <a:gd name="T6" fmla="*/ 56 w 352"/>
                  <a:gd name="T7" fmla="*/ 1248 h 2176"/>
                  <a:gd name="T8" fmla="*/ 344 w 352"/>
                  <a:gd name="T9" fmla="*/ 1728 h 2176"/>
                  <a:gd name="T10" fmla="*/ 104 w 352"/>
                  <a:gd name="T11" fmla="*/ 2112 h 2176"/>
                  <a:gd name="T12" fmla="*/ 56 w 352"/>
                  <a:gd name="T13" fmla="*/ 2112 h 2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2" h="2176">
                    <a:moveTo>
                      <a:pt x="248" y="0"/>
                    </a:moveTo>
                    <a:cubicBezTo>
                      <a:pt x="124" y="152"/>
                      <a:pt x="0" y="304"/>
                      <a:pt x="8" y="432"/>
                    </a:cubicBezTo>
                    <a:cubicBezTo>
                      <a:pt x="16" y="560"/>
                      <a:pt x="288" y="632"/>
                      <a:pt x="296" y="768"/>
                    </a:cubicBezTo>
                    <a:cubicBezTo>
                      <a:pt x="304" y="904"/>
                      <a:pt x="48" y="1088"/>
                      <a:pt x="56" y="1248"/>
                    </a:cubicBezTo>
                    <a:cubicBezTo>
                      <a:pt x="64" y="1408"/>
                      <a:pt x="336" y="1584"/>
                      <a:pt x="344" y="1728"/>
                    </a:cubicBezTo>
                    <a:cubicBezTo>
                      <a:pt x="352" y="1872"/>
                      <a:pt x="152" y="2048"/>
                      <a:pt x="104" y="2112"/>
                    </a:cubicBezTo>
                    <a:cubicBezTo>
                      <a:pt x="56" y="2176"/>
                      <a:pt x="56" y="2144"/>
                      <a:pt x="56" y="2112"/>
                    </a:cubicBezTo>
                  </a:path>
                </a:pathLst>
              </a:custGeom>
              <a:noFill/>
              <a:ln w="222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4458" name="Group 10"/>
            <p:cNvGrpSpPr>
              <a:grpSpLocks/>
            </p:cNvGrpSpPr>
            <p:nvPr/>
          </p:nvGrpSpPr>
          <p:grpSpPr bwMode="auto">
            <a:xfrm>
              <a:off x="2208" y="2496"/>
              <a:ext cx="240" cy="688"/>
              <a:chOff x="1440" y="2208"/>
              <a:chExt cx="336" cy="1024"/>
            </a:xfrm>
          </p:grpSpPr>
          <p:sp>
            <p:nvSpPr>
              <p:cNvPr id="104459" name="Oval 11"/>
              <p:cNvSpPr>
                <a:spLocks noChangeArrowheads="1"/>
              </p:cNvSpPr>
              <p:nvPr/>
            </p:nvSpPr>
            <p:spPr bwMode="auto">
              <a:xfrm>
                <a:off x="1440" y="2208"/>
                <a:ext cx="336" cy="318"/>
              </a:xfrm>
              <a:prstGeom prst="ellipse">
                <a:avLst/>
              </a:prstGeom>
              <a:solidFill>
                <a:srgbClr val="C0C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60" name="Freeform 12"/>
              <p:cNvSpPr>
                <a:spLocks/>
              </p:cNvSpPr>
              <p:nvPr/>
            </p:nvSpPr>
            <p:spPr bwMode="auto">
              <a:xfrm>
                <a:off x="1474" y="2510"/>
                <a:ext cx="123" cy="722"/>
              </a:xfrm>
              <a:custGeom>
                <a:avLst/>
                <a:gdLst>
                  <a:gd name="T0" fmla="*/ 248 w 352"/>
                  <a:gd name="T1" fmla="*/ 0 h 2176"/>
                  <a:gd name="T2" fmla="*/ 8 w 352"/>
                  <a:gd name="T3" fmla="*/ 432 h 2176"/>
                  <a:gd name="T4" fmla="*/ 296 w 352"/>
                  <a:gd name="T5" fmla="*/ 768 h 2176"/>
                  <a:gd name="T6" fmla="*/ 56 w 352"/>
                  <a:gd name="T7" fmla="*/ 1248 h 2176"/>
                  <a:gd name="T8" fmla="*/ 344 w 352"/>
                  <a:gd name="T9" fmla="*/ 1728 h 2176"/>
                  <a:gd name="T10" fmla="*/ 104 w 352"/>
                  <a:gd name="T11" fmla="*/ 2112 h 2176"/>
                  <a:gd name="T12" fmla="*/ 56 w 352"/>
                  <a:gd name="T13" fmla="*/ 2112 h 2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2" h="2176">
                    <a:moveTo>
                      <a:pt x="248" y="0"/>
                    </a:moveTo>
                    <a:cubicBezTo>
                      <a:pt x="124" y="152"/>
                      <a:pt x="0" y="304"/>
                      <a:pt x="8" y="432"/>
                    </a:cubicBezTo>
                    <a:cubicBezTo>
                      <a:pt x="16" y="560"/>
                      <a:pt x="288" y="632"/>
                      <a:pt x="296" y="768"/>
                    </a:cubicBezTo>
                    <a:cubicBezTo>
                      <a:pt x="304" y="904"/>
                      <a:pt x="48" y="1088"/>
                      <a:pt x="56" y="1248"/>
                    </a:cubicBezTo>
                    <a:cubicBezTo>
                      <a:pt x="64" y="1408"/>
                      <a:pt x="336" y="1584"/>
                      <a:pt x="344" y="1728"/>
                    </a:cubicBezTo>
                    <a:cubicBezTo>
                      <a:pt x="352" y="1872"/>
                      <a:pt x="152" y="2048"/>
                      <a:pt x="104" y="2112"/>
                    </a:cubicBezTo>
                    <a:cubicBezTo>
                      <a:pt x="56" y="2176"/>
                      <a:pt x="56" y="2144"/>
                      <a:pt x="56" y="2112"/>
                    </a:cubicBezTo>
                  </a:path>
                </a:pathLst>
              </a:custGeom>
              <a:noFill/>
              <a:ln w="222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61" name="Freeform 13"/>
              <p:cNvSpPr>
                <a:spLocks/>
              </p:cNvSpPr>
              <p:nvPr/>
            </p:nvSpPr>
            <p:spPr bwMode="auto">
              <a:xfrm>
                <a:off x="1608" y="2510"/>
                <a:ext cx="123" cy="722"/>
              </a:xfrm>
              <a:custGeom>
                <a:avLst/>
                <a:gdLst>
                  <a:gd name="T0" fmla="*/ 248 w 352"/>
                  <a:gd name="T1" fmla="*/ 0 h 2176"/>
                  <a:gd name="T2" fmla="*/ 8 w 352"/>
                  <a:gd name="T3" fmla="*/ 432 h 2176"/>
                  <a:gd name="T4" fmla="*/ 296 w 352"/>
                  <a:gd name="T5" fmla="*/ 768 h 2176"/>
                  <a:gd name="T6" fmla="*/ 56 w 352"/>
                  <a:gd name="T7" fmla="*/ 1248 h 2176"/>
                  <a:gd name="T8" fmla="*/ 344 w 352"/>
                  <a:gd name="T9" fmla="*/ 1728 h 2176"/>
                  <a:gd name="T10" fmla="*/ 104 w 352"/>
                  <a:gd name="T11" fmla="*/ 2112 h 2176"/>
                  <a:gd name="T12" fmla="*/ 56 w 352"/>
                  <a:gd name="T13" fmla="*/ 2112 h 2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2" h="2176">
                    <a:moveTo>
                      <a:pt x="248" y="0"/>
                    </a:moveTo>
                    <a:cubicBezTo>
                      <a:pt x="124" y="152"/>
                      <a:pt x="0" y="304"/>
                      <a:pt x="8" y="432"/>
                    </a:cubicBezTo>
                    <a:cubicBezTo>
                      <a:pt x="16" y="560"/>
                      <a:pt x="288" y="632"/>
                      <a:pt x="296" y="768"/>
                    </a:cubicBezTo>
                    <a:cubicBezTo>
                      <a:pt x="304" y="904"/>
                      <a:pt x="48" y="1088"/>
                      <a:pt x="56" y="1248"/>
                    </a:cubicBezTo>
                    <a:cubicBezTo>
                      <a:pt x="64" y="1408"/>
                      <a:pt x="336" y="1584"/>
                      <a:pt x="344" y="1728"/>
                    </a:cubicBezTo>
                    <a:cubicBezTo>
                      <a:pt x="352" y="1872"/>
                      <a:pt x="152" y="2048"/>
                      <a:pt x="104" y="2112"/>
                    </a:cubicBezTo>
                    <a:cubicBezTo>
                      <a:pt x="56" y="2176"/>
                      <a:pt x="56" y="2144"/>
                      <a:pt x="56" y="2112"/>
                    </a:cubicBezTo>
                  </a:path>
                </a:pathLst>
              </a:custGeom>
              <a:noFill/>
              <a:ln w="222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4462" name="Group 14"/>
            <p:cNvGrpSpPr>
              <a:grpSpLocks/>
            </p:cNvGrpSpPr>
            <p:nvPr/>
          </p:nvGrpSpPr>
          <p:grpSpPr bwMode="auto">
            <a:xfrm>
              <a:off x="2448" y="2496"/>
              <a:ext cx="240" cy="688"/>
              <a:chOff x="1440" y="2208"/>
              <a:chExt cx="336" cy="1024"/>
            </a:xfrm>
          </p:grpSpPr>
          <p:sp>
            <p:nvSpPr>
              <p:cNvPr id="104463" name="Oval 15"/>
              <p:cNvSpPr>
                <a:spLocks noChangeArrowheads="1"/>
              </p:cNvSpPr>
              <p:nvPr/>
            </p:nvSpPr>
            <p:spPr bwMode="auto">
              <a:xfrm>
                <a:off x="1440" y="2208"/>
                <a:ext cx="336" cy="318"/>
              </a:xfrm>
              <a:prstGeom prst="ellipse">
                <a:avLst/>
              </a:prstGeom>
              <a:solidFill>
                <a:srgbClr val="C0C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64" name="Freeform 16"/>
              <p:cNvSpPr>
                <a:spLocks/>
              </p:cNvSpPr>
              <p:nvPr/>
            </p:nvSpPr>
            <p:spPr bwMode="auto">
              <a:xfrm>
                <a:off x="1474" y="2510"/>
                <a:ext cx="123" cy="722"/>
              </a:xfrm>
              <a:custGeom>
                <a:avLst/>
                <a:gdLst>
                  <a:gd name="T0" fmla="*/ 248 w 352"/>
                  <a:gd name="T1" fmla="*/ 0 h 2176"/>
                  <a:gd name="T2" fmla="*/ 8 w 352"/>
                  <a:gd name="T3" fmla="*/ 432 h 2176"/>
                  <a:gd name="T4" fmla="*/ 296 w 352"/>
                  <a:gd name="T5" fmla="*/ 768 h 2176"/>
                  <a:gd name="T6" fmla="*/ 56 w 352"/>
                  <a:gd name="T7" fmla="*/ 1248 h 2176"/>
                  <a:gd name="T8" fmla="*/ 344 w 352"/>
                  <a:gd name="T9" fmla="*/ 1728 h 2176"/>
                  <a:gd name="T10" fmla="*/ 104 w 352"/>
                  <a:gd name="T11" fmla="*/ 2112 h 2176"/>
                  <a:gd name="T12" fmla="*/ 56 w 352"/>
                  <a:gd name="T13" fmla="*/ 2112 h 2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2" h="2176">
                    <a:moveTo>
                      <a:pt x="248" y="0"/>
                    </a:moveTo>
                    <a:cubicBezTo>
                      <a:pt x="124" y="152"/>
                      <a:pt x="0" y="304"/>
                      <a:pt x="8" y="432"/>
                    </a:cubicBezTo>
                    <a:cubicBezTo>
                      <a:pt x="16" y="560"/>
                      <a:pt x="288" y="632"/>
                      <a:pt x="296" y="768"/>
                    </a:cubicBezTo>
                    <a:cubicBezTo>
                      <a:pt x="304" y="904"/>
                      <a:pt x="48" y="1088"/>
                      <a:pt x="56" y="1248"/>
                    </a:cubicBezTo>
                    <a:cubicBezTo>
                      <a:pt x="64" y="1408"/>
                      <a:pt x="336" y="1584"/>
                      <a:pt x="344" y="1728"/>
                    </a:cubicBezTo>
                    <a:cubicBezTo>
                      <a:pt x="352" y="1872"/>
                      <a:pt x="152" y="2048"/>
                      <a:pt x="104" y="2112"/>
                    </a:cubicBezTo>
                    <a:cubicBezTo>
                      <a:pt x="56" y="2176"/>
                      <a:pt x="56" y="2144"/>
                      <a:pt x="56" y="2112"/>
                    </a:cubicBezTo>
                  </a:path>
                </a:pathLst>
              </a:custGeom>
              <a:noFill/>
              <a:ln w="222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65" name="Freeform 17"/>
              <p:cNvSpPr>
                <a:spLocks/>
              </p:cNvSpPr>
              <p:nvPr/>
            </p:nvSpPr>
            <p:spPr bwMode="auto">
              <a:xfrm>
                <a:off x="1608" y="2510"/>
                <a:ext cx="123" cy="722"/>
              </a:xfrm>
              <a:custGeom>
                <a:avLst/>
                <a:gdLst>
                  <a:gd name="T0" fmla="*/ 248 w 352"/>
                  <a:gd name="T1" fmla="*/ 0 h 2176"/>
                  <a:gd name="T2" fmla="*/ 8 w 352"/>
                  <a:gd name="T3" fmla="*/ 432 h 2176"/>
                  <a:gd name="T4" fmla="*/ 296 w 352"/>
                  <a:gd name="T5" fmla="*/ 768 h 2176"/>
                  <a:gd name="T6" fmla="*/ 56 w 352"/>
                  <a:gd name="T7" fmla="*/ 1248 h 2176"/>
                  <a:gd name="T8" fmla="*/ 344 w 352"/>
                  <a:gd name="T9" fmla="*/ 1728 h 2176"/>
                  <a:gd name="T10" fmla="*/ 104 w 352"/>
                  <a:gd name="T11" fmla="*/ 2112 h 2176"/>
                  <a:gd name="T12" fmla="*/ 56 w 352"/>
                  <a:gd name="T13" fmla="*/ 2112 h 2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2" h="2176">
                    <a:moveTo>
                      <a:pt x="248" y="0"/>
                    </a:moveTo>
                    <a:cubicBezTo>
                      <a:pt x="124" y="152"/>
                      <a:pt x="0" y="304"/>
                      <a:pt x="8" y="432"/>
                    </a:cubicBezTo>
                    <a:cubicBezTo>
                      <a:pt x="16" y="560"/>
                      <a:pt x="288" y="632"/>
                      <a:pt x="296" y="768"/>
                    </a:cubicBezTo>
                    <a:cubicBezTo>
                      <a:pt x="304" y="904"/>
                      <a:pt x="48" y="1088"/>
                      <a:pt x="56" y="1248"/>
                    </a:cubicBezTo>
                    <a:cubicBezTo>
                      <a:pt x="64" y="1408"/>
                      <a:pt x="336" y="1584"/>
                      <a:pt x="344" y="1728"/>
                    </a:cubicBezTo>
                    <a:cubicBezTo>
                      <a:pt x="352" y="1872"/>
                      <a:pt x="152" y="2048"/>
                      <a:pt x="104" y="2112"/>
                    </a:cubicBezTo>
                    <a:cubicBezTo>
                      <a:pt x="56" y="2176"/>
                      <a:pt x="56" y="2144"/>
                      <a:pt x="56" y="2112"/>
                    </a:cubicBezTo>
                  </a:path>
                </a:pathLst>
              </a:custGeom>
              <a:noFill/>
              <a:ln w="222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4466" name="Group 18"/>
            <p:cNvGrpSpPr>
              <a:grpSpLocks/>
            </p:cNvGrpSpPr>
            <p:nvPr/>
          </p:nvGrpSpPr>
          <p:grpSpPr bwMode="auto">
            <a:xfrm>
              <a:off x="2688" y="2496"/>
              <a:ext cx="240" cy="688"/>
              <a:chOff x="1440" y="2208"/>
              <a:chExt cx="336" cy="1024"/>
            </a:xfrm>
          </p:grpSpPr>
          <p:sp>
            <p:nvSpPr>
              <p:cNvPr id="104467" name="Oval 19"/>
              <p:cNvSpPr>
                <a:spLocks noChangeArrowheads="1"/>
              </p:cNvSpPr>
              <p:nvPr/>
            </p:nvSpPr>
            <p:spPr bwMode="auto">
              <a:xfrm>
                <a:off x="1440" y="2208"/>
                <a:ext cx="336" cy="318"/>
              </a:xfrm>
              <a:prstGeom prst="ellipse">
                <a:avLst/>
              </a:prstGeom>
              <a:solidFill>
                <a:srgbClr val="C0C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68" name="Freeform 20"/>
              <p:cNvSpPr>
                <a:spLocks/>
              </p:cNvSpPr>
              <p:nvPr/>
            </p:nvSpPr>
            <p:spPr bwMode="auto">
              <a:xfrm>
                <a:off x="1474" y="2510"/>
                <a:ext cx="123" cy="722"/>
              </a:xfrm>
              <a:custGeom>
                <a:avLst/>
                <a:gdLst>
                  <a:gd name="T0" fmla="*/ 248 w 352"/>
                  <a:gd name="T1" fmla="*/ 0 h 2176"/>
                  <a:gd name="T2" fmla="*/ 8 w 352"/>
                  <a:gd name="T3" fmla="*/ 432 h 2176"/>
                  <a:gd name="T4" fmla="*/ 296 w 352"/>
                  <a:gd name="T5" fmla="*/ 768 h 2176"/>
                  <a:gd name="T6" fmla="*/ 56 w 352"/>
                  <a:gd name="T7" fmla="*/ 1248 h 2176"/>
                  <a:gd name="T8" fmla="*/ 344 w 352"/>
                  <a:gd name="T9" fmla="*/ 1728 h 2176"/>
                  <a:gd name="T10" fmla="*/ 104 w 352"/>
                  <a:gd name="T11" fmla="*/ 2112 h 2176"/>
                  <a:gd name="T12" fmla="*/ 56 w 352"/>
                  <a:gd name="T13" fmla="*/ 2112 h 2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2" h="2176">
                    <a:moveTo>
                      <a:pt x="248" y="0"/>
                    </a:moveTo>
                    <a:cubicBezTo>
                      <a:pt x="124" y="152"/>
                      <a:pt x="0" y="304"/>
                      <a:pt x="8" y="432"/>
                    </a:cubicBezTo>
                    <a:cubicBezTo>
                      <a:pt x="16" y="560"/>
                      <a:pt x="288" y="632"/>
                      <a:pt x="296" y="768"/>
                    </a:cubicBezTo>
                    <a:cubicBezTo>
                      <a:pt x="304" y="904"/>
                      <a:pt x="48" y="1088"/>
                      <a:pt x="56" y="1248"/>
                    </a:cubicBezTo>
                    <a:cubicBezTo>
                      <a:pt x="64" y="1408"/>
                      <a:pt x="336" y="1584"/>
                      <a:pt x="344" y="1728"/>
                    </a:cubicBezTo>
                    <a:cubicBezTo>
                      <a:pt x="352" y="1872"/>
                      <a:pt x="152" y="2048"/>
                      <a:pt x="104" y="2112"/>
                    </a:cubicBezTo>
                    <a:cubicBezTo>
                      <a:pt x="56" y="2176"/>
                      <a:pt x="56" y="2144"/>
                      <a:pt x="56" y="2112"/>
                    </a:cubicBezTo>
                  </a:path>
                </a:pathLst>
              </a:custGeom>
              <a:noFill/>
              <a:ln w="222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69" name="Freeform 21"/>
              <p:cNvSpPr>
                <a:spLocks/>
              </p:cNvSpPr>
              <p:nvPr/>
            </p:nvSpPr>
            <p:spPr bwMode="auto">
              <a:xfrm>
                <a:off x="1608" y="2510"/>
                <a:ext cx="123" cy="722"/>
              </a:xfrm>
              <a:custGeom>
                <a:avLst/>
                <a:gdLst>
                  <a:gd name="T0" fmla="*/ 248 w 352"/>
                  <a:gd name="T1" fmla="*/ 0 h 2176"/>
                  <a:gd name="T2" fmla="*/ 8 w 352"/>
                  <a:gd name="T3" fmla="*/ 432 h 2176"/>
                  <a:gd name="T4" fmla="*/ 296 w 352"/>
                  <a:gd name="T5" fmla="*/ 768 h 2176"/>
                  <a:gd name="T6" fmla="*/ 56 w 352"/>
                  <a:gd name="T7" fmla="*/ 1248 h 2176"/>
                  <a:gd name="T8" fmla="*/ 344 w 352"/>
                  <a:gd name="T9" fmla="*/ 1728 h 2176"/>
                  <a:gd name="T10" fmla="*/ 104 w 352"/>
                  <a:gd name="T11" fmla="*/ 2112 h 2176"/>
                  <a:gd name="T12" fmla="*/ 56 w 352"/>
                  <a:gd name="T13" fmla="*/ 2112 h 2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2" h="2176">
                    <a:moveTo>
                      <a:pt x="248" y="0"/>
                    </a:moveTo>
                    <a:cubicBezTo>
                      <a:pt x="124" y="152"/>
                      <a:pt x="0" y="304"/>
                      <a:pt x="8" y="432"/>
                    </a:cubicBezTo>
                    <a:cubicBezTo>
                      <a:pt x="16" y="560"/>
                      <a:pt x="288" y="632"/>
                      <a:pt x="296" y="768"/>
                    </a:cubicBezTo>
                    <a:cubicBezTo>
                      <a:pt x="304" y="904"/>
                      <a:pt x="48" y="1088"/>
                      <a:pt x="56" y="1248"/>
                    </a:cubicBezTo>
                    <a:cubicBezTo>
                      <a:pt x="64" y="1408"/>
                      <a:pt x="336" y="1584"/>
                      <a:pt x="344" y="1728"/>
                    </a:cubicBezTo>
                    <a:cubicBezTo>
                      <a:pt x="352" y="1872"/>
                      <a:pt x="152" y="2048"/>
                      <a:pt x="104" y="2112"/>
                    </a:cubicBezTo>
                    <a:cubicBezTo>
                      <a:pt x="56" y="2176"/>
                      <a:pt x="56" y="2144"/>
                      <a:pt x="56" y="2112"/>
                    </a:cubicBezTo>
                  </a:path>
                </a:pathLst>
              </a:custGeom>
              <a:noFill/>
              <a:ln w="222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4470" name="Group 22"/>
            <p:cNvGrpSpPr>
              <a:grpSpLocks/>
            </p:cNvGrpSpPr>
            <p:nvPr/>
          </p:nvGrpSpPr>
          <p:grpSpPr bwMode="auto">
            <a:xfrm>
              <a:off x="2928" y="2496"/>
              <a:ext cx="240" cy="688"/>
              <a:chOff x="1440" y="2208"/>
              <a:chExt cx="336" cy="1024"/>
            </a:xfrm>
          </p:grpSpPr>
          <p:sp>
            <p:nvSpPr>
              <p:cNvPr id="104471" name="Oval 23"/>
              <p:cNvSpPr>
                <a:spLocks noChangeArrowheads="1"/>
              </p:cNvSpPr>
              <p:nvPr/>
            </p:nvSpPr>
            <p:spPr bwMode="auto">
              <a:xfrm>
                <a:off x="1440" y="2208"/>
                <a:ext cx="336" cy="318"/>
              </a:xfrm>
              <a:prstGeom prst="ellipse">
                <a:avLst/>
              </a:prstGeom>
              <a:solidFill>
                <a:srgbClr val="C0C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72" name="Freeform 24"/>
              <p:cNvSpPr>
                <a:spLocks/>
              </p:cNvSpPr>
              <p:nvPr/>
            </p:nvSpPr>
            <p:spPr bwMode="auto">
              <a:xfrm>
                <a:off x="1474" y="2510"/>
                <a:ext cx="123" cy="722"/>
              </a:xfrm>
              <a:custGeom>
                <a:avLst/>
                <a:gdLst>
                  <a:gd name="T0" fmla="*/ 248 w 352"/>
                  <a:gd name="T1" fmla="*/ 0 h 2176"/>
                  <a:gd name="T2" fmla="*/ 8 w 352"/>
                  <a:gd name="T3" fmla="*/ 432 h 2176"/>
                  <a:gd name="T4" fmla="*/ 296 w 352"/>
                  <a:gd name="T5" fmla="*/ 768 h 2176"/>
                  <a:gd name="T6" fmla="*/ 56 w 352"/>
                  <a:gd name="T7" fmla="*/ 1248 h 2176"/>
                  <a:gd name="T8" fmla="*/ 344 w 352"/>
                  <a:gd name="T9" fmla="*/ 1728 h 2176"/>
                  <a:gd name="T10" fmla="*/ 104 w 352"/>
                  <a:gd name="T11" fmla="*/ 2112 h 2176"/>
                  <a:gd name="T12" fmla="*/ 56 w 352"/>
                  <a:gd name="T13" fmla="*/ 2112 h 2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2" h="2176">
                    <a:moveTo>
                      <a:pt x="248" y="0"/>
                    </a:moveTo>
                    <a:cubicBezTo>
                      <a:pt x="124" y="152"/>
                      <a:pt x="0" y="304"/>
                      <a:pt x="8" y="432"/>
                    </a:cubicBezTo>
                    <a:cubicBezTo>
                      <a:pt x="16" y="560"/>
                      <a:pt x="288" y="632"/>
                      <a:pt x="296" y="768"/>
                    </a:cubicBezTo>
                    <a:cubicBezTo>
                      <a:pt x="304" y="904"/>
                      <a:pt x="48" y="1088"/>
                      <a:pt x="56" y="1248"/>
                    </a:cubicBezTo>
                    <a:cubicBezTo>
                      <a:pt x="64" y="1408"/>
                      <a:pt x="336" y="1584"/>
                      <a:pt x="344" y="1728"/>
                    </a:cubicBezTo>
                    <a:cubicBezTo>
                      <a:pt x="352" y="1872"/>
                      <a:pt x="152" y="2048"/>
                      <a:pt x="104" y="2112"/>
                    </a:cubicBezTo>
                    <a:cubicBezTo>
                      <a:pt x="56" y="2176"/>
                      <a:pt x="56" y="2144"/>
                      <a:pt x="56" y="2112"/>
                    </a:cubicBezTo>
                  </a:path>
                </a:pathLst>
              </a:custGeom>
              <a:noFill/>
              <a:ln w="222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73" name="Freeform 25"/>
              <p:cNvSpPr>
                <a:spLocks/>
              </p:cNvSpPr>
              <p:nvPr/>
            </p:nvSpPr>
            <p:spPr bwMode="auto">
              <a:xfrm>
                <a:off x="1608" y="2510"/>
                <a:ext cx="123" cy="722"/>
              </a:xfrm>
              <a:custGeom>
                <a:avLst/>
                <a:gdLst>
                  <a:gd name="T0" fmla="*/ 248 w 352"/>
                  <a:gd name="T1" fmla="*/ 0 h 2176"/>
                  <a:gd name="T2" fmla="*/ 8 w 352"/>
                  <a:gd name="T3" fmla="*/ 432 h 2176"/>
                  <a:gd name="T4" fmla="*/ 296 w 352"/>
                  <a:gd name="T5" fmla="*/ 768 h 2176"/>
                  <a:gd name="T6" fmla="*/ 56 w 352"/>
                  <a:gd name="T7" fmla="*/ 1248 h 2176"/>
                  <a:gd name="T8" fmla="*/ 344 w 352"/>
                  <a:gd name="T9" fmla="*/ 1728 h 2176"/>
                  <a:gd name="T10" fmla="*/ 104 w 352"/>
                  <a:gd name="T11" fmla="*/ 2112 h 2176"/>
                  <a:gd name="T12" fmla="*/ 56 w 352"/>
                  <a:gd name="T13" fmla="*/ 2112 h 2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2" h="2176">
                    <a:moveTo>
                      <a:pt x="248" y="0"/>
                    </a:moveTo>
                    <a:cubicBezTo>
                      <a:pt x="124" y="152"/>
                      <a:pt x="0" y="304"/>
                      <a:pt x="8" y="432"/>
                    </a:cubicBezTo>
                    <a:cubicBezTo>
                      <a:pt x="16" y="560"/>
                      <a:pt x="288" y="632"/>
                      <a:pt x="296" y="768"/>
                    </a:cubicBezTo>
                    <a:cubicBezTo>
                      <a:pt x="304" y="904"/>
                      <a:pt x="48" y="1088"/>
                      <a:pt x="56" y="1248"/>
                    </a:cubicBezTo>
                    <a:cubicBezTo>
                      <a:pt x="64" y="1408"/>
                      <a:pt x="336" y="1584"/>
                      <a:pt x="344" y="1728"/>
                    </a:cubicBezTo>
                    <a:cubicBezTo>
                      <a:pt x="352" y="1872"/>
                      <a:pt x="152" y="2048"/>
                      <a:pt x="104" y="2112"/>
                    </a:cubicBezTo>
                    <a:cubicBezTo>
                      <a:pt x="56" y="2176"/>
                      <a:pt x="56" y="2144"/>
                      <a:pt x="56" y="2112"/>
                    </a:cubicBezTo>
                  </a:path>
                </a:pathLst>
              </a:custGeom>
              <a:noFill/>
              <a:ln w="222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4474" name="Group 26"/>
            <p:cNvGrpSpPr>
              <a:grpSpLocks/>
            </p:cNvGrpSpPr>
            <p:nvPr/>
          </p:nvGrpSpPr>
          <p:grpSpPr bwMode="auto">
            <a:xfrm>
              <a:off x="3168" y="2496"/>
              <a:ext cx="240" cy="688"/>
              <a:chOff x="1440" y="2208"/>
              <a:chExt cx="336" cy="1024"/>
            </a:xfrm>
          </p:grpSpPr>
          <p:sp>
            <p:nvSpPr>
              <p:cNvPr id="104475" name="Oval 27"/>
              <p:cNvSpPr>
                <a:spLocks noChangeArrowheads="1"/>
              </p:cNvSpPr>
              <p:nvPr/>
            </p:nvSpPr>
            <p:spPr bwMode="auto">
              <a:xfrm>
                <a:off x="1440" y="2208"/>
                <a:ext cx="336" cy="318"/>
              </a:xfrm>
              <a:prstGeom prst="ellipse">
                <a:avLst/>
              </a:prstGeom>
              <a:solidFill>
                <a:srgbClr val="C0C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76" name="Freeform 28"/>
              <p:cNvSpPr>
                <a:spLocks/>
              </p:cNvSpPr>
              <p:nvPr/>
            </p:nvSpPr>
            <p:spPr bwMode="auto">
              <a:xfrm>
                <a:off x="1474" y="2510"/>
                <a:ext cx="123" cy="722"/>
              </a:xfrm>
              <a:custGeom>
                <a:avLst/>
                <a:gdLst>
                  <a:gd name="T0" fmla="*/ 248 w 352"/>
                  <a:gd name="T1" fmla="*/ 0 h 2176"/>
                  <a:gd name="T2" fmla="*/ 8 w 352"/>
                  <a:gd name="T3" fmla="*/ 432 h 2176"/>
                  <a:gd name="T4" fmla="*/ 296 w 352"/>
                  <a:gd name="T5" fmla="*/ 768 h 2176"/>
                  <a:gd name="T6" fmla="*/ 56 w 352"/>
                  <a:gd name="T7" fmla="*/ 1248 h 2176"/>
                  <a:gd name="T8" fmla="*/ 344 w 352"/>
                  <a:gd name="T9" fmla="*/ 1728 h 2176"/>
                  <a:gd name="T10" fmla="*/ 104 w 352"/>
                  <a:gd name="T11" fmla="*/ 2112 h 2176"/>
                  <a:gd name="T12" fmla="*/ 56 w 352"/>
                  <a:gd name="T13" fmla="*/ 2112 h 2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2" h="2176">
                    <a:moveTo>
                      <a:pt x="248" y="0"/>
                    </a:moveTo>
                    <a:cubicBezTo>
                      <a:pt x="124" y="152"/>
                      <a:pt x="0" y="304"/>
                      <a:pt x="8" y="432"/>
                    </a:cubicBezTo>
                    <a:cubicBezTo>
                      <a:pt x="16" y="560"/>
                      <a:pt x="288" y="632"/>
                      <a:pt x="296" y="768"/>
                    </a:cubicBezTo>
                    <a:cubicBezTo>
                      <a:pt x="304" y="904"/>
                      <a:pt x="48" y="1088"/>
                      <a:pt x="56" y="1248"/>
                    </a:cubicBezTo>
                    <a:cubicBezTo>
                      <a:pt x="64" y="1408"/>
                      <a:pt x="336" y="1584"/>
                      <a:pt x="344" y="1728"/>
                    </a:cubicBezTo>
                    <a:cubicBezTo>
                      <a:pt x="352" y="1872"/>
                      <a:pt x="152" y="2048"/>
                      <a:pt x="104" y="2112"/>
                    </a:cubicBezTo>
                    <a:cubicBezTo>
                      <a:pt x="56" y="2176"/>
                      <a:pt x="56" y="2144"/>
                      <a:pt x="56" y="2112"/>
                    </a:cubicBezTo>
                  </a:path>
                </a:pathLst>
              </a:custGeom>
              <a:noFill/>
              <a:ln w="222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77" name="Freeform 29"/>
              <p:cNvSpPr>
                <a:spLocks/>
              </p:cNvSpPr>
              <p:nvPr/>
            </p:nvSpPr>
            <p:spPr bwMode="auto">
              <a:xfrm>
                <a:off x="1608" y="2510"/>
                <a:ext cx="123" cy="722"/>
              </a:xfrm>
              <a:custGeom>
                <a:avLst/>
                <a:gdLst>
                  <a:gd name="T0" fmla="*/ 248 w 352"/>
                  <a:gd name="T1" fmla="*/ 0 h 2176"/>
                  <a:gd name="T2" fmla="*/ 8 w 352"/>
                  <a:gd name="T3" fmla="*/ 432 h 2176"/>
                  <a:gd name="T4" fmla="*/ 296 w 352"/>
                  <a:gd name="T5" fmla="*/ 768 h 2176"/>
                  <a:gd name="T6" fmla="*/ 56 w 352"/>
                  <a:gd name="T7" fmla="*/ 1248 h 2176"/>
                  <a:gd name="T8" fmla="*/ 344 w 352"/>
                  <a:gd name="T9" fmla="*/ 1728 h 2176"/>
                  <a:gd name="T10" fmla="*/ 104 w 352"/>
                  <a:gd name="T11" fmla="*/ 2112 h 2176"/>
                  <a:gd name="T12" fmla="*/ 56 w 352"/>
                  <a:gd name="T13" fmla="*/ 2112 h 2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2" h="2176">
                    <a:moveTo>
                      <a:pt x="248" y="0"/>
                    </a:moveTo>
                    <a:cubicBezTo>
                      <a:pt x="124" y="152"/>
                      <a:pt x="0" y="304"/>
                      <a:pt x="8" y="432"/>
                    </a:cubicBezTo>
                    <a:cubicBezTo>
                      <a:pt x="16" y="560"/>
                      <a:pt x="288" y="632"/>
                      <a:pt x="296" y="768"/>
                    </a:cubicBezTo>
                    <a:cubicBezTo>
                      <a:pt x="304" y="904"/>
                      <a:pt x="48" y="1088"/>
                      <a:pt x="56" y="1248"/>
                    </a:cubicBezTo>
                    <a:cubicBezTo>
                      <a:pt x="64" y="1408"/>
                      <a:pt x="336" y="1584"/>
                      <a:pt x="344" y="1728"/>
                    </a:cubicBezTo>
                    <a:cubicBezTo>
                      <a:pt x="352" y="1872"/>
                      <a:pt x="152" y="2048"/>
                      <a:pt x="104" y="2112"/>
                    </a:cubicBezTo>
                    <a:cubicBezTo>
                      <a:pt x="56" y="2176"/>
                      <a:pt x="56" y="2144"/>
                      <a:pt x="56" y="2112"/>
                    </a:cubicBezTo>
                  </a:path>
                </a:pathLst>
              </a:custGeom>
              <a:noFill/>
              <a:ln w="222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4478" name="Group 30"/>
            <p:cNvGrpSpPr>
              <a:grpSpLocks/>
            </p:cNvGrpSpPr>
            <p:nvPr/>
          </p:nvGrpSpPr>
          <p:grpSpPr bwMode="auto">
            <a:xfrm>
              <a:off x="3408" y="2496"/>
              <a:ext cx="240" cy="688"/>
              <a:chOff x="1440" y="2208"/>
              <a:chExt cx="336" cy="1024"/>
            </a:xfrm>
          </p:grpSpPr>
          <p:sp>
            <p:nvSpPr>
              <p:cNvPr id="104479" name="Oval 31"/>
              <p:cNvSpPr>
                <a:spLocks noChangeArrowheads="1"/>
              </p:cNvSpPr>
              <p:nvPr/>
            </p:nvSpPr>
            <p:spPr bwMode="auto">
              <a:xfrm>
                <a:off x="1440" y="2208"/>
                <a:ext cx="336" cy="318"/>
              </a:xfrm>
              <a:prstGeom prst="ellipse">
                <a:avLst/>
              </a:prstGeom>
              <a:solidFill>
                <a:srgbClr val="C0C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80" name="Freeform 32"/>
              <p:cNvSpPr>
                <a:spLocks/>
              </p:cNvSpPr>
              <p:nvPr/>
            </p:nvSpPr>
            <p:spPr bwMode="auto">
              <a:xfrm>
                <a:off x="1474" y="2510"/>
                <a:ext cx="123" cy="722"/>
              </a:xfrm>
              <a:custGeom>
                <a:avLst/>
                <a:gdLst>
                  <a:gd name="T0" fmla="*/ 248 w 352"/>
                  <a:gd name="T1" fmla="*/ 0 h 2176"/>
                  <a:gd name="T2" fmla="*/ 8 w 352"/>
                  <a:gd name="T3" fmla="*/ 432 h 2176"/>
                  <a:gd name="T4" fmla="*/ 296 w 352"/>
                  <a:gd name="T5" fmla="*/ 768 h 2176"/>
                  <a:gd name="T6" fmla="*/ 56 w 352"/>
                  <a:gd name="T7" fmla="*/ 1248 h 2176"/>
                  <a:gd name="T8" fmla="*/ 344 w 352"/>
                  <a:gd name="T9" fmla="*/ 1728 h 2176"/>
                  <a:gd name="T10" fmla="*/ 104 w 352"/>
                  <a:gd name="T11" fmla="*/ 2112 h 2176"/>
                  <a:gd name="T12" fmla="*/ 56 w 352"/>
                  <a:gd name="T13" fmla="*/ 2112 h 2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2" h="2176">
                    <a:moveTo>
                      <a:pt x="248" y="0"/>
                    </a:moveTo>
                    <a:cubicBezTo>
                      <a:pt x="124" y="152"/>
                      <a:pt x="0" y="304"/>
                      <a:pt x="8" y="432"/>
                    </a:cubicBezTo>
                    <a:cubicBezTo>
                      <a:pt x="16" y="560"/>
                      <a:pt x="288" y="632"/>
                      <a:pt x="296" y="768"/>
                    </a:cubicBezTo>
                    <a:cubicBezTo>
                      <a:pt x="304" y="904"/>
                      <a:pt x="48" y="1088"/>
                      <a:pt x="56" y="1248"/>
                    </a:cubicBezTo>
                    <a:cubicBezTo>
                      <a:pt x="64" y="1408"/>
                      <a:pt x="336" y="1584"/>
                      <a:pt x="344" y="1728"/>
                    </a:cubicBezTo>
                    <a:cubicBezTo>
                      <a:pt x="352" y="1872"/>
                      <a:pt x="152" y="2048"/>
                      <a:pt x="104" y="2112"/>
                    </a:cubicBezTo>
                    <a:cubicBezTo>
                      <a:pt x="56" y="2176"/>
                      <a:pt x="56" y="2144"/>
                      <a:pt x="56" y="2112"/>
                    </a:cubicBezTo>
                  </a:path>
                </a:pathLst>
              </a:custGeom>
              <a:noFill/>
              <a:ln w="222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81" name="Freeform 33"/>
              <p:cNvSpPr>
                <a:spLocks/>
              </p:cNvSpPr>
              <p:nvPr/>
            </p:nvSpPr>
            <p:spPr bwMode="auto">
              <a:xfrm>
                <a:off x="1608" y="2510"/>
                <a:ext cx="123" cy="722"/>
              </a:xfrm>
              <a:custGeom>
                <a:avLst/>
                <a:gdLst>
                  <a:gd name="T0" fmla="*/ 248 w 352"/>
                  <a:gd name="T1" fmla="*/ 0 h 2176"/>
                  <a:gd name="T2" fmla="*/ 8 w 352"/>
                  <a:gd name="T3" fmla="*/ 432 h 2176"/>
                  <a:gd name="T4" fmla="*/ 296 w 352"/>
                  <a:gd name="T5" fmla="*/ 768 h 2176"/>
                  <a:gd name="T6" fmla="*/ 56 w 352"/>
                  <a:gd name="T7" fmla="*/ 1248 h 2176"/>
                  <a:gd name="T8" fmla="*/ 344 w 352"/>
                  <a:gd name="T9" fmla="*/ 1728 h 2176"/>
                  <a:gd name="T10" fmla="*/ 104 w 352"/>
                  <a:gd name="T11" fmla="*/ 2112 h 2176"/>
                  <a:gd name="T12" fmla="*/ 56 w 352"/>
                  <a:gd name="T13" fmla="*/ 2112 h 2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2" h="2176">
                    <a:moveTo>
                      <a:pt x="248" y="0"/>
                    </a:moveTo>
                    <a:cubicBezTo>
                      <a:pt x="124" y="152"/>
                      <a:pt x="0" y="304"/>
                      <a:pt x="8" y="432"/>
                    </a:cubicBezTo>
                    <a:cubicBezTo>
                      <a:pt x="16" y="560"/>
                      <a:pt x="288" y="632"/>
                      <a:pt x="296" y="768"/>
                    </a:cubicBezTo>
                    <a:cubicBezTo>
                      <a:pt x="304" y="904"/>
                      <a:pt x="48" y="1088"/>
                      <a:pt x="56" y="1248"/>
                    </a:cubicBezTo>
                    <a:cubicBezTo>
                      <a:pt x="64" y="1408"/>
                      <a:pt x="336" y="1584"/>
                      <a:pt x="344" y="1728"/>
                    </a:cubicBezTo>
                    <a:cubicBezTo>
                      <a:pt x="352" y="1872"/>
                      <a:pt x="152" y="2048"/>
                      <a:pt x="104" y="2112"/>
                    </a:cubicBezTo>
                    <a:cubicBezTo>
                      <a:pt x="56" y="2176"/>
                      <a:pt x="56" y="2144"/>
                      <a:pt x="56" y="2112"/>
                    </a:cubicBezTo>
                  </a:path>
                </a:pathLst>
              </a:custGeom>
              <a:noFill/>
              <a:ln w="222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4482" name="Group 34"/>
            <p:cNvGrpSpPr>
              <a:grpSpLocks/>
            </p:cNvGrpSpPr>
            <p:nvPr/>
          </p:nvGrpSpPr>
          <p:grpSpPr bwMode="auto">
            <a:xfrm>
              <a:off x="1728" y="2496"/>
              <a:ext cx="240" cy="688"/>
              <a:chOff x="1440" y="2208"/>
              <a:chExt cx="336" cy="1024"/>
            </a:xfrm>
          </p:grpSpPr>
          <p:sp>
            <p:nvSpPr>
              <p:cNvPr id="104483" name="Oval 35"/>
              <p:cNvSpPr>
                <a:spLocks noChangeArrowheads="1"/>
              </p:cNvSpPr>
              <p:nvPr/>
            </p:nvSpPr>
            <p:spPr bwMode="auto">
              <a:xfrm>
                <a:off x="1440" y="2208"/>
                <a:ext cx="336" cy="318"/>
              </a:xfrm>
              <a:prstGeom prst="ellipse">
                <a:avLst/>
              </a:prstGeom>
              <a:solidFill>
                <a:srgbClr val="C0C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84" name="Freeform 36"/>
              <p:cNvSpPr>
                <a:spLocks/>
              </p:cNvSpPr>
              <p:nvPr/>
            </p:nvSpPr>
            <p:spPr bwMode="auto">
              <a:xfrm>
                <a:off x="1474" y="2510"/>
                <a:ext cx="123" cy="722"/>
              </a:xfrm>
              <a:custGeom>
                <a:avLst/>
                <a:gdLst>
                  <a:gd name="T0" fmla="*/ 248 w 352"/>
                  <a:gd name="T1" fmla="*/ 0 h 2176"/>
                  <a:gd name="T2" fmla="*/ 8 w 352"/>
                  <a:gd name="T3" fmla="*/ 432 h 2176"/>
                  <a:gd name="T4" fmla="*/ 296 w 352"/>
                  <a:gd name="T5" fmla="*/ 768 h 2176"/>
                  <a:gd name="T6" fmla="*/ 56 w 352"/>
                  <a:gd name="T7" fmla="*/ 1248 h 2176"/>
                  <a:gd name="T8" fmla="*/ 344 w 352"/>
                  <a:gd name="T9" fmla="*/ 1728 h 2176"/>
                  <a:gd name="T10" fmla="*/ 104 w 352"/>
                  <a:gd name="T11" fmla="*/ 2112 h 2176"/>
                  <a:gd name="T12" fmla="*/ 56 w 352"/>
                  <a:gd name="T13" fmla="*/ 2112 h 2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2" h="2176">
                    <a:moveTo>
                      <a:pt x="248" y="0"/>
                    </a:moveTo>
                    <a:cubicBezTo>
                      <a:pt x="124" y="152"/>
                      <a:pt x="0" y="304"/>
                      <a:pt x="8" y="432"/>
                    </a:cubicBezTo>
                    <a:cubicBezTo>
                      <a:pt x="16" y="560"/>
                      <a:pt x="288" y="632"/>
                      <a:pt x="296" y="768"/>
                    </a:cubicBezTo>
                    <a:cubicBezTo>
                      <a:pt x="304" y="904"/>
                      <a:pt x="48" y="1088"/>
                      <a:pt x="56" y="1248"/>
                    </a:cubicBezTo>
                    <a:cubicBezTo>
                      <a:pt x="64" y="1408"/>
                      <a:pt x="336" y="1584"/>
                      <a:pt x="344" y="1728"/>
                    </a:cubicBezTo>
                    <a:cubicBezTo>
                      <a:pt x="352" y="1872"/>
                      <a:pt x="152" y="2048"/>
                      <a:pt x="104" y="2112"/>
                    </a:cubicBezTo>
                    <a:cubicBezTo>
                      <a:pt x="56" y="2176"/>
                      <a:pt x="56" y="2144"/>
                      <a:pt x="56" y="2112"/>
                    </a:cubicBezTo>
                  </a:path>
                </a:pathLst>
              </a:custGeom>
              <a:noFill/>
              <a:ln w="222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85" name="Freeform 37"/>
              <p:cNvSpPr>
                <a:spLocks/>
              </p:cNvSpPr>
              <p:nvPr/>
            </p:nvSpPr>
            <p:spPr bwMode="auto">
              <a:xfrm>
                <a:off x="1608" y="2510"/>
                <a:ext cx="123" cy="722"/>
              </a:xfrm>
              <a:custGeom>
                <a:avLst/>
                <a:gdLst>
                  <a:gd name="T0" fmla="*/ 248 w 352"/>
                  <a:gd name="T1" fmla="*/ 0 h 2176"/>
                  <a:gd name="T2" fmla="*/ 8 w 352"/>
                  <a:gd name="T3" fmla="*/ 432 h 2176"/>
                  <a:gd name="T4" fmla="*/ 296 w 352"/>
                  <a:gd name="T5" fmla="*/ 768 h 2176"/>
                  <a:gd name="T6" fmla="*/ 56 w 352"/>
                  <a:gd name="T7" fmla="*/ 1248 h 2176"/>
                  <a:gd name="T8" fmla="*/ 344 w 352"/>
                  <a:gd name="T9" fmla="*/ 1728 h 2176"/>
                  <a:gd name="T10" fmla="*/ 104 w 352"/>
                  <a:gd name="T11" fmla="*/ 2112 h 2176"/>
                  <a:gd name="T12" fmla="*/ 56 w 352"/>
                  <a:gd name="T13" fmla="*/ 2112 h 2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2" h="2176">
                    <a:moveTo>
                      <a:pt x="248" y="0"/>
                    </a:moveTo>
                    <a:cubicBezTo>
                      <a:pt x="124" y="152"/>
                      <a:pt x="0" y="304"/>
                      <a:pt x="8" y="432"/>
                    </a:cubicBezTo>
                    <a:cubicBezTo>
                      <a:pt x="16" y="560"/>
                      <a:pt x="288" y="632"/>
                      <a:pt x="296" y="768"/>
                    </a:cubicBezTo>
                    <a:cubicBezTo>
                      <a:pt x="304" y="904"/>
                      <a:pt x="48" y="1088"/>
                      <a:pt x="56" y="1248"/>
                    </a:cubicBezTo>
                    <a:cubicBezTo>
                      <a:pt x="64" y="1408"/>
                      <a:pt x="336" y="1584"/>
                      <a:pt x="344" y="1728"/>
                    </a:cubicBezTo>
                    <a:cubicBezTo>
                      <a:pt x="352" y="1872"/>
                      <a:pt x="152" y="2048"/>
                      <a:pt x="104" y="2112"/>
                    </a:cubicBezTo>
                    <a:cubicBezTo>
                      <a:pt x="56" y="2176"/>
                      <a:pt x="56" y="2144"/>
                      <a:pt x="56" y="2112"/>
                    </a:cubicBezTo>
                  </a:path>
                </a:pathLst>
              </a:custGeom>
              <a:noFill/>
              <a:ln w="222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4486" name="Group 38"/>
            <p:cNvGrpSpPr>
              <a:grpSpLocks/>
            </p:cNvGrpSpPr>
            <p:nvPr/>
          </p:nvGrpSpPr>
          <p:grpSpPr bwMode="auto">
            <a:xfrm>
              <a:off x="3648" y="2496"/>
              <a:ext cx="240" cy="688"/>
              <a:chOff x="1440" y="2208"/>
              <a:chExt cx="336" cy="1024"/>
            </a:xfrm>
          </p:grpSpPr>
          <p:sp>
            <p:nvSpPr>
              <p:cNvPr id="104487" name="Oval 39"/>
              <p:cNvSpPr>
                <a:spLocks noChangeArrowheads="1"/>
              </p:cNvSpPr>
              <p:nvPr/>
            </p:nvSpPr>
            <p:spPr bwMode="auto">
              <a:xfrm>
                <a:off x="1440" y="2208"/>
                <a:ext cx="336" cy="318"/>
              </a:xfrm>
              <a:prstGeom prst="ellipse">
                <a:avLst/>
              </a:prstGeom>
              <a:solidFill>
                <a:srgbClr val="C0C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88" name="Freeform 40"/>
              <p:cNvSpPr>
                <a:spLocks/>
              </p:cNvSpPr>
              <p:nvPr/>
            </p:nvSpPr>
            <p:spPr bwMode="auto">
              <a:xfrm>
                <a:off x="1474" y="2510"/>
                <a:ext cx="123" cy="722"/>
              </a:xfrm>
              <a:custGeom>
                <a:avLst/>
                <a:gdLst>
                  <a:gd name="T0" fmla="*/ 248 w 352"/>
                  <a:gd name="T1" fmla="*/ 0 h 2176"/>
                  <a:gd name="T2" fmla="*/ 8 w 352"/>
                  <a:gd name="T3" fmla="*/ 432 h 2176"/>
                  <a:gd name="T4" fmla="*/ 296 w 352"/>
                  <a:gd name="T5" fmla="*/ 768 h 2176"/>
                  <a:gd name="T6" fmla="*/ 56 w 352"/>
                  <a:gd name="T7" fmla="*/ 1248 h 2176"/>
                  <a:gd name="T8" fmla="*/ 344 w 352"/>
                  <a:gd name="T9" fmla="*/ 1728 h 2176"/>
                  <a:gd name="T10" fmla="*/ 104 w 352"/>
                  <a:gd name="T11" fmla="*/ 2112 h 2176"/>
                  <a:gd name="T12" fmla="*/ 56 w 352"/>
                  <a:gd name="T13" fmla="*/ 2112 h 2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2" h="2176">
                    <a:moveTo>
                      <a:pt x="248" y="0"/>
                    </a:moveTo>
                    <a:cubicBezTo>
                      <a:pt x="124" y="152"/>
                      <a:pt x="0" y="304"/>
                      <a:pt x="8" y="432"/>
                    </a:cubicBezTo>
                    <a:cubicBezTo>
                      <a:pt x="16" y="560"/>
                      <a:pt x="288" y="632"/>
                      <a:pt x="296" y="768"/>
                    </a:cubicBezTo>
                    <a:cubicBezTo>
                      <a:pt x="304" y="904"/>
                      <a:pt x="48" y="1088"/>
                      <a:pt x="56" y="1248"/>
                    </a:cubicBezTo>
                    <a:cubicBezTo>
                      <a:pt x="64" y="1408"/>
                      <a:pt x="336" y="1584"/>
                      <a:pt x="344" y="1728"/>
                    </a:cubicBezTo>
                    <a:cubicBezTo>
                      <a:pt x="352" y="1872"/>
                      <a:pt x="152" y="2048"/>
                      <a:pt x="104" y="2112"/>
                    </a:cubicBezTo>
                    <a:cubicBezTo>
                      <a:pt x="56" y="2176"/>
                      <a:pt x="56" y="2144"/>
                      <a:pt x="56" y="2112"/>
                    </a:cubicBezTo>
                  </a:path>
                </a:pathLst>
              </a:custGeom>
              <a:noFill/>
              <a:ln w="222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89" name="Freeform 41"/>
              <p:cNvSpPr>
                <a:spLocks/>
              </p:cNvSpPr>
              <p:nvPr/>
            </p:nvSpPr>
            <p:spPr bwMode="auto">
              <a:xfrm>
                <a:off x="1608" y="2510"/>
                <a:ext cx="123" cy="722"/>
              </a:xfrm>
              <a:custGeom>
                <a:avLst/>
                <a:gdLst>
                  <a:gd name="T0" fmla="*/ 248 w 352"/>
                  <a:gd name="T1" fmla="*/ 0 h 2176"/>
                  <a:gd name="T2" fmla="*/ 8 w 352"/>
                  <a:gd name="T3" fmla="*/ 432 h 2176"/>
                  <a:gd name="T4" fmla="*/ 296 w 352"/>
                  <a:gd name="T5" fmla="*/ 768 h 2176"/>
                  <a:gd name="T6" fmla="*/ 56 w 352"/>
                  <a:gd name="T7" fmla="*/ 1248 h 2176"/>
                  <a:gd name="T8" fmla="*/ 344 w 352"/>
                  <a:gd name="T9" fmla="*/ 1728 h 2176"/>
                  <a:gd name="T10" fmla="*/ 104 w 352"/>
                  <a:gd name="T11" fmla="*/ 2112 h 2176"/>
                  <a:gd name="T12" fmla="*/ 56 w 352"/>
                  <a:gd name="T13" fmla="*/ 2112 h 2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2" h="2176">
                    <a:moveTo>
                      <a:pt x="248" y="0"/>
                    </a:moveTo>
                    <a:cubicBezTo>
                      <a:pt x="124" y="152"/>
                      <a:pt x="0" y="304"/>
                      <a:pt x="8" y="432"/>
                    </a:cubicBezTo>
                    <a:cubicBezTo>
                      <a:pt x="16" y="560"/>
                      <a:pt x="288" y="632"/>
                      <a:pt x="296" y="768"/>
                    </a:cubicBezTo>
                    <a:cubicBezTo>
                      <a:pt x="304" y="904"/>
                      <a:pt x="48" y="1088"/>
                      <a:pt x="56" y="1248"/>
                    </a:cubicBezTo>
                    <a:cubicBezTo>
                      <a:pt x="64" y="1408"/>
                      <a:pt x="336" y="1584"/>
                      <a:pt x="344" y="1728"/>
                    </a:cubicBezTo>
                    <a:cubicBezTo>
                      <a:pt x="352" y="1872"/>
                      <a:pt x="152" y="2048"/>
                      <a:pt x="104" y="2112"/>
                    </a:cubicBezTo>
                    <a:cubicBezTo>
                      <a:pt x="56" y="2176"/>
                      <a:pt x="56" y="2144"/>
                      <a:pt x="56" y="2112"/>
                    </a:cubicBezTo>
                  </a:path>
                </a:pathLst>
              </a:custGeom>
              <a:noFill/>
              <a:ln w="222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4490" name="Group 42"/>
            <p:cNvGrpSpPr>
              <a:grpSpLocks/>
            </p:cNvGrpSpPr>
            <p:nvPr/>
          </p:nvGrpSpPr>
          <p:grpSpPr bwMode="auto">
            <a:xfrm>
              <a:off x="3888" y="2496"/>
              <a:ext cx="240" cy="688"/>
              <a:chOff x="1440" y="2208"/>
              <a:chExt cx="336" cy="1024"/>
            </a:xfrm>
          </p:grpSpPr>
          <p:sp>
            <p:nvSpPr>
              <p:cNvPr id="104491" name="Oval 43"/>
              <p:cNvSpPr>
                <a:spLocks noChangeArrowheads="1"/>
              </p:cNvSpPr>
              <p:nvPr/>
            </p:nvSpPr>
            <p:spPr bwMode="auto">
              <a:xfrm>
                <a:off x="1440" y="2208"/>
                <a:ext cx="336" cy="318"/>
              </a:xfrm>
              <a:prstGeom prst="ellipse">
                <a:avLst/>
              </a:prstGeom>
              <a:solidFill>
                <a:srgbClr val="C0C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92" name="Freeform 44"/>
              <p:cNvSpPr>
                <a:spLocks/>
              </p:cNvSpPr>
              <p:nvPr/>
            </p:nvSpPr>
            <p:spPr bwMode="auto">
              <a:xfrm>
                <a:off x="1474" y="2510"/>
                <a:ext cx="123" cy="722"/>
              </a:xfrm>
              <a:custGeom>
                <a:avLst/>
                <a:gdLst>
                  <a:gd name="T0" fmla="*/ 248 w 352"/>
                  <a:gd name="T1" fmla="*/ 0 h 2176"/>
                  <a:gd name="T2" fmla="*/ 8 w 352"/>
                  <a:gd name="T3" fmla="*/ 432 h 2176"/>
                  <a:gd name="T4" fmla="*/ 296 w 352"/>
                  <a:gd name="T5" fmla="*/ 768 h 2176"/>
                  <a:gd name="T6" fmla="*/ 56 w 352"/>
                  <a:gd name="T7" fmla="*/ 1248 h 2176"/>
                  <a:gd name="T8" fmla="*/ 344 w 352"/>
                  <a:gd name="T9" fmla="*/ 1728 h 2176"/>
                  <a:gd name="T10" fmla="*/ 104 w 352"/>
                  <a:gd name="T11" fmla="*/ 2112 h 2176"/>
                  <a:gd name="T12" fmla="*/ 56 w 352"/>
                  <a:gd name="T13" fmla="*/ 2112 h 2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2" h="2176">
                    <a:moveTo>
                      <a:pt x="248" y="0"/>
                    </a:moveTo>
                    <a:cubicBezTo>
                      <a:pt x="124" y="152"/>
                      <a:pt x="0" y="304"/>
                      <a:pt x="8" y="432"/>
                    </a:cubicBezTo>
                    <a:cubicBezTo>
                      <a:pt x="16" y="560"/>
                      <a:pt x="288" y="632"/>
                      <a:pt x="296" y="768"/>
                    </a:cubicBezTo>
                    <a:cubicBezTo>
                      <a:pt x="304" y="904"/>
                      <a:pt x="48" y="1088"/>
                      <a:pt x="56" y="1248"/>
                    </a:cubicBezTo>
                    <a:cubicBezTo>
                      <a:pt x="64" y="1408"/>
                      <a:pt x="336" y="1584"/>
                      <a:pt x="344" y="1728"/>
                    </a:cubicBezTo>
                    <a:cubicBezTo>
                      <a:pt x="352" y="1872"/>
                      <a:pt x="152" y="2048"/>
                      <a:pt x="104" y="2112"/>
                    </a:cubicBezTo>
                    <a:cubicBezTo>
                      <a:pt x="56" y="2176"/>
                      <a:pt x="56" y="2144"/>
                      <a:pt x="56" y="2112"/>
                    </a:cubicBezTo>
                  </a:path>
                </a:pathLst>
              </a:custGeom>
              <a:noFill/>
              <a:ln w="222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93" name="Freeform 45"/>
              <p:cNvSpPr>
                <a:spLocks/>
              </p:cNvSpPr>
              <p:nvPr/>
            </p:nvSpPr>
            <p:spPr bwMode="auto">
              <a:xfrm>
                <a:off x="1608" y="2510"/>
                <a:ext cx="123" cy="722"/>
              </a:xfrm>
              <a:custGeom>
                <a:avLst/>
                <a:gdLst>
                  <a:gd name="T0" fmla="*/ 248 w 352"/>
                  <a:gd name="T1" fmla="*/ 0 h 2176"/>
                  <a:gd name="T2" fmla="*/ 8 w 352"/>
                  <a:gd name="T3" fmla="*/ 432 h 2176"/>
                  <a:gd name="T4" fmla="*/ 296 w 352"/>
                  <a:gd name="T5" fmla="*/ 768 h 2176"/>
                  <a:gd name="T6" fmla="*/ 56 w 352"/>
                  <a:gd name="T7" fmla="*/ 1248 h 2176"/>
                  <a:gd name="T8" fmla="*/ 344 w 352"/>
                  <a:gd name="T9" fmla="*/ 1728 h 2176"/>
                  <a:gd name="T10" fmla="*/ 104 w 352"/>
                  <a:gd name="T11" fmla="*/ 2112 h 2176"/>
                  <a:gd name="T12" fmla="*/ 56 w 352"/>
                  <a:gd name="T13" fmla="*/ 2112 h 2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2" h="2176">
                    <a:moveTo>
                      <a:pt x="248" y="0"/>
                    </a:moveTo>
                    <a:cubicBezTo>
                      <a:pt x="124" y="152"/>
                      <a:pt x="0" y="304"/>
                      <a:pt x="8" y="432"/>
                    </a:cubicBezTo>
                    <a:cubicBezTo>
                      <a:pt x="16" y="560"/>
                      <a:pt x="288" y="632"/>
                      <a:pt x="296" y="768"/>
                    </a:cubicBezTo>
                    <a:cubicBezTo>
                      <a:pt x="304" y="904"/>
                      <a:pt x="48" y="1088"/>
                      <a:pt x="56" y="1248"/>
                    </a:cubicBezTo>
                    <a:cubicBezTo>
                      <a:pt x="64" y="1408"/>
                      <a:pt x="336" y="1584"/>
                      <a:pt x="344" y="1728"/>
                    </a:cubicBezTo>
                    <a:cubicBezTo>
                      <a:pt x="352" y="1872"/>
                      <a:pt x="152" y="2048"/>
                      <a:pt x="104" y="2112"/>
                    </a:cubicBezTo>
                    <a:cubicBezTo>
                      <a:pt x="56" y="2176"/>
                      <a:pt x="56" y="2144"/>
                      <a:pt x="56" y="2112"/>
                    </a:cubicBezTo>
                  </a:path>
                </a:pathLst>
              </a:custGeom>
              <a:noFill/>
              <a:ln w="222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4494" name="Group 46"/>
            <p:cNvGrpSpPr>
              <a:grpSpLocks/>
            </p:cNvGrpSpPr>
            <p:nvPr/>
          </p:nvGrpSpPr>
          <p:grpSpPr bwMode="auto">
            <a:xfrm>
              <a:off x="4128" y="2496"/>
              <a:ext cx="240" cy="688"/>
              <a:chOff x="1440" y="2208"/>
              <a:chExt cx="336" cy="1024"/>
            </a:xfrm>
          </p:grpSpPr>
          <p:sp>
            <p:nvSpPr>
              <p:cNvPr id="104495" name="Oval 47"/>
              <p:cNvSpPr>
                <a:spLocks noChangeArrowheads="1"/>
              </p:cNvSpPr>
              <p:nvPr/>
            </p:nvSpPr>
            <p:spPr bwMode="auto">
              <a:xfrm>
                <a:off x="1440" y="2208"/>
                <a:ext cx="336" cy="318"/>
              </a:xfrm>
              <a:prstGeom prst="ellipse">
                <a:avLst/>
              </a:prstGeom>
              <a:solidFill>
                <a:srgbClr val="C0C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96" name="Freeform 48"/>
              <p:cNvSpPr>
                <a:spLocks/>
              </p:cNvSpPr>
              <p:nvPr/>
            </p:nvSpPr>
            <p:spPr bwMode="auto">
              <a:xfrm>
                <a:off x="1474" y="2510"/>
                <a:ext cx="123" cy="722"/>
              </a:xfrm>
              <a:custGeom>
                <a:avLst/>
                <a:gdLst>
                  <a:gd name="T0" fmla="*/ 248 w 352"/>
                  <a:gd name="T1" fmla="*/ 0 h 2176"/>
                  <a:gd name="T2" fmla="*/ 8 w 352"/>
                  <a:gd name="T3" fmla="*/ 432 h 2176"/>
                  <a:gd name="T4" fmla="*/ 296 w 352"/>
                  <a:gd name="T5" fmla="*/ 768 h 2176"/>
                  <a:gd name="T6" fmla="*/ 56 w 352"/>
                  <a:gd name="T7" fmla="*/ 1248 h 2176"/>
                  <a:gd name="T8" fmla="*/ 344 w 352"/>
                  <a:gd name="T9" fmla="*/ 1728 h 2176"/>
                  <a:gd name="T10" fmla="*/ 104 w 352"/>
                  <a:gd name="T11" fmla="*/ 2112 h 2176"/>
                  <a:gd name="T12" fmla="*/ 56 w 352"/>
                  <a:gd name="T13" fmla="*/ 2112 h 2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2" h="2176">
                    <a:moveTo>
                      <a:pt x="248" y="0"/>
                    </a:moveTo>
                    <a:cubicBezTo>
                      <a:pt x="124" y="152"/>
                      <a:pt x="0" y="304"/>
                      <a:pt x="8" y="432"/>
                    </a:cubicBezTo>
                    <a:cubicBezTo>
                      <a:pt x="16" y="560"/>
                      <a:pt x="288" y="632"/>
                      <a:pt x="296" y="768"/>
                    </a:cubicBezTo>
                    <a:cubicBezTo>
                      <a:pt x="304" y="904"/>
                      <a:pt x="48" y="1088"/>
                      <a:pt x="56" y="1248"/>
                    </a:cubicBezTo>
                    <a:cubicBezTo>
                      <a:pt x="64" y="1408"/>
                      <a:pt x="336" y="1584"/>
                      <a:pt x="344" y="1728"/>
                    </a:cubicBezTo>
                    <a:cubicBezTo>
                      <a:pt x="352" y="1872"/>
                      <a:pt x="152" y="2048"/>
                      <a:pt x="104" y="2112"/>
                    </a:cubicBezTo>
                    <a:cubicBezTo>
                      <a:pt x="56" y="2176"/>
                      <a:pt x="56" y="2144"/>
                      <a:pt x="56" y="2112"/>
                    </a:cubicBezTo>
                  </a:path>
                </a:pathLst>
              </a:custGeom>
              <a:noFill/>
              <a:ln w="222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97" name="Freeform 49"/>
              <p:cNvSpPr>
                <a:spLocks/>
              </p:cNvSpPr>
              <p:nvPr/>
            </p:nvSpPr>
            <p:spPr bwMode="auto">
              <a:xfrm>
                <a:off x="1608" y="2510"/>
                <a:ext cx="123" cy="722"/>
              </a:xfrm>
              <a:custGeom>
                <a:avLst/>
                <a:gdLst>
                  <a:gd name="T0" fmla="*/ 248 w 352"/>
                  <a:gd name="T1" fmla="*/ 0 h 2176"/>
                  <a:gd name="T2" fmla="*/ 8 w 352"/>
                  <a:gd name="T3" fmla="*/ 432 h 2176"/>
                  <a:gd name="T4" fmla="*/ 296 w 352"/>
                  <a:gd name="T5" fmla="*/ 768 h 2176"/>
                  <a:gd name="T6" fmla="*/ 56 w 352"/>
                  <a:gd name="T7" fmla="*/ 1248 h 2176"/>
                  <a:gd name="T8" fmla="*/ 344 w 352"/>
                  <a:gd name="T9" fmla="*/ 1728 h 2176"/>
                  <a:gd name="T10" fmla="*/ 104 w 352"/>
                  <a:gd name="T11" fmla="*/ 2112 h 2176"/>
                  <a:gd name="T12" fmla="*/ 56 w 352"/>
                  <a:gd name="T13" fmla="*/ 2112 h 2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2" h="2176">
                    <a:moveTo>
                      <a:pt x="248" y="0"/>
                    </a:moveTo>
                    <a:cubicBezTo>
                      <a:pt x="124" y="152"/>
                      <a:pt x="0" y="304"/>
                      <a:pt x="8" y="432"/>
                    </a:cubicBezTo>
                    <a:cubicBezTo>
                      <a:pt x="16" y="560"/>
                      <a:pt x="288" y="632"/>
                      <a:pt x="296" y="768"/>
                    </a:cubicBezTo>
                    <a:cubicBezTo>
                      <a:pt x="304" y="904"/>
                      <a:pt x="48" y="1088"/>
                      <a:pt x="56" y="1248"/>
                    </a:cubicBezTo>
                    <a:cubicBezTo>
                      <a:pt x="64" y="1408"/>
                      <a:pt x="336" y="1584"/>
                      <a:pt x="344" y="1728"/>
                    </a:cubicBezTo>
                    <a:cubicBezTo>
                      <a:pt x="352" y="1872"/>
                      <a:pt x="152" y="2048"/>
                      <a:pt x="104" y="2112"/>
                    </a:cubicBezTo>
                    <a:cubicBezTo>
                      <a:pt x="56" y="2176"/>
                      <a:pt x="56" y="2144"/>
                      <a:pt x="56" y="2112"/>
                    </a:cubicBezTo>
                  </a:path>
                </a:pathLst>
              </a:custGeom>
              <a:noFill/>
              <a:ln w="222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4498" name="Group 50"/>
            <p:cNvGrpSpPr>
              <a:grpSpLocks/>
            </p:cNvGrpSpPr>
            <p:nvPr/>
          </p:nvGrpSpPr>
          <p:grpSpPr bwMode="auto">
            <a:xfrm>
              <a:off x="4368" y="2496"/>
              <a:ext cx="240" cy="688"/>
              <a:chOff x="1440" y="2208"/>
              <a:chExt cx="336" cy="1024"/>
            </a:xfrm>
          </p:grpSpPr>
          <p:sp>
            <p:nvSpPr>
              <p:cNvPr id="104499" name="Oval 51"/>
              <p:cNvSpPr>
                <a:spLocks noChangeArrowheads="1"/>
              </p:cNvSpPr>
              <p:nvPr/>
            </p:nvSpPr>
            <p:spPr bwMode="auto">
              <a:xfrm>
                <a:off x="1440" y="2208"/>
                <a:ext cx="336" cy="318"/>
              </a:xfrm>
              <a:prstGeom prst="ellipse">
                <a:avLst/>
              </a:prstGeom>
              <a:solidFill>
                <a:srgbClr val="C0C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500" name="Freeform 52"/>
              <p:cNvSpPr>
                <a:spLocks/>
              </p:cNvSpPr>
              <p:nvPr/>
            </p:nvSpPr>
            <p:spPr bwMode="auto">
              <a:xfrm>
                <a:off x="1474" y="2510"/>
                <a:ext cx="123" cy="722"/>
              </a:xfrm>
              <a:custGeom>
                <a:avLst/>
                <a:gdLst>
                  <a:gd name="T0" fmla="*/ 248 w 352"/>
                  <a:gd name="T1" fmla="*/ 0 h 2176"/>
                  <a:gd name="T2" fmla="*/ 8 w 352"/>
                  <a:gd name="T3" fmla="*/ 432 h 2176"/>
                  <a:gd name="T4" fmla="*/ 296 w 352"/>
                  <a:gd name="T5" fmla="*/ 768 h 2176"/>
                  <a:gd name="T6" fmla="*/ 56 w 352"/>
                  <a:gd name="T7" fmla="*/ 1248 h 2176"/>
                  <a:gd name="T8" fmla="*/ 344 w 352"/>
                  <a:gd name="T9" fmla="*/ 1728 h 2176"/>
                  <a:gd name="T10" fmla="*/ 104 w 352"/>
                  <a:gd name="T11" fmla="*/ 2112 h 2176"/>
                  <a:gd name="T12" fmla="*/ 56 w 352"/>
                  <a:gd name="T13" fmla="*/ 2112 h 2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2" h="2176">
                    <a:moveTo>
                      <a:pt x="248" y="0"/>
                    </a:moveTo>
                    <a:cubicBezTo>
                      <a:pt x="124" y="152"/>
                      <a:pt x="0" y="304"/>
                      <a:pt x="8" y="432"/>
                    </a:cubicBezTo>
                    <a:cubicBezTo>
                      <a:pt x="16" y="560"/>
                      <a:pt x="288" y="632"/>
                      <a:pt x="296" y="768"/>
                    </a:cubicBezTo>
                    <a:cubicBezTo>
                      <a:pt x="304" y="904"/>
                      <a:pt x="48" y="1088"/>
                      <a:pt x="56" y="1248"/>
                    </a:cubicBezTo>
                    <a:cubicBezTo>
                      <a:pt x="64" y="1408"/>
                      <a:pt x="336" y="1584"/>
                      <a:pt x="344" y="1728"/>
                    </a:cubicBezTo>
                    <a:cubicBezTo>
                      <a:pt x="352" y="1872"/>
                      <a:pt x="152" y="2048"/>
                      <a:pt x="104" y="2112"/>
                    </a:cubicBezTo>
                    <a:cubicBezTo>
                      <a:pt x="56" y="2176"/>
                      <a:pt x="56" y="2144"/>
                      <a:pt x="56" y="2112"/>
                    </a:cubicBezTo>
                  </a:path>
                </a:pathLst>
              </a:custGeom>
              <a:noFill/>
              <a:ln w="222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01" name="Freeform 53"/>
              <p:cNvSpPr>
                <a:spLocks/>
              </p:cNvSpPr>
              <p:nvPr/>
            </p:nvSpPr>
            <p:spPr bwMode="auto">
              <a:xfrm>
                <a:off x="1608" y="2510"/>
                <a:ext cx="123" cy="722"/>
              </a:xfrm>
              <a:custGeom>
                <a:avLst/>
                <a:gdLst>
                  <a:gd name="T0" fmla="*/ 248 w 352"/>
                  <a:gd name="T1" fmla="*/ 0 h 2176"/>
                  <a:gd name="T2" fmla="*/ 8 w 352"/>
                  <a:gd name="T3" fmla="*/ 432 h 2176"/>
                  <a:gd name="T4" fmla="*/ 296 w 352"/>
                  <a:gd name="T5" fmla="*/ 768 h 2176"/>
                  <a:gd name="T6" fmla="*/ 56 w 352"/>
                  <a:gd name="T7" fmla="*/ 1248 h 2176"/>
                  <a:gd name="T8" fmla="*/ 344 w 352"/>
                  <a:gd name="T9" fmla="*/ 1728 h 2176"/>
                  <a:gd name="T10" fmla="*/ 104 w 352"/>
                  <a:gd name="T11" fmla="*/ 2112 h 2176"/>
                  <a:gd name="T12" fmla="*/ 56 w 352"/>
                  <a:gd name="T13" fmla="*/ 2112 h 2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2" h="2176">
                    <a:moveTo>
                      <a:pt x="248" y="0"/>
                    </a:moveTo>
                    <a:cubicBezTo>
                      <a:pt x="124" y="152"/>
                      <a:pt x="0" y="304"/>
                      <a:pt x="8" y="432"/>
                    </a:cubicBezTo>
                    <a:cubicBezTo>
                      <a:pt x="16" y="560"/>
                      <a:pt x="288" y="632"/>
                      <a:pt x="296" y="768"/>
                    </a:cubicBezTo>
                    <a:cubicBezTo>
                      <a:pt x="304" y="904"/>
                      <a:pt x="48" y="1088"/>
                      <a:pt x="56" y="1248"/>
                    </a:cubicBezTo>
                    <a:cubicBezTo>
                      <a:pt x="64" y="1408"/>
                      <a:pt x="336" y="1584"/>
                      <a:pt x="344" y="1728"/>
                    </a:cubicBezTo>
                    <a:cubicBezTo>
                      <a:pt x="352" y="1872"/>
                      <a:pt x="152" y="2048"/>
                      <a:pt x="104" y="2112"/>
                    </a:cubicBezTo>
                    <a:cubicBezTo>
                      <a:pt x="56" y="2176"/>
                      <a:pt x="56" y="2144"/>
                      <a:pt x="56" y="2112"/>
                    </a:cubicBezTo>
                  </a:path>
                </a:pathLst>
              </a:custGeom>
              <a:noFill/>
              <a:ln w="222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04551" name="Text Box 103"/>
          <p:cNvSpPr txBox="1">
            <a:spLocks noChangeArrowheads="1"/>
          </p:cNvSpPr>
          <p:nvPr/>
        </p:nvSpPr>
        <p:spPr bwMode="auto">
          <a:xfrm>
            <a:off x="2590800" y="1828800"/>
            <a:ext cx="441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i="1"/>
              <a:t>Outside Cell (watery)</a:t>
            </a:r>
          </a:p>
        </p:txBody>
      </p:sp>
      <p:sp>
        <p:nvSpPr>
          <p:cNvPr id="104552" name="Text Box 104"/>
          <p:cNvSpPr txBox="1">
            <a:spLocks noChangeArrowheads="1"/>
          </p:cNvSpPr>
          <p:nvPr/>
        </p:nvSpPr>
        <p:spPr bwMode="auto">
          <a:xfrm>
            <a:off x="2819400" y="5867400"/>
            <a:ext cx="3962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i="1"/>
              <a:t>Inside Cell (watery)</a:t>
            </a:r>
          </a:p>
        </p:txBody>
      </p:sp>
      <p:grpSp>
        <p:nvGrpSpPr>
          <p:cNvPr id="104553" name="Group 105"/>
          <p:cNvGrpSpPr>
            <a:grpSpLocks/>
          </p:cNvGrpSpPr>
          <p:nvPr/>
        </p:nvGrpSpPr>
        <p:grpSpPr bwMode="auto">
          <a:xfrm rot="10800000">
            <a:off x="1676400" y="4241800"/>
            <a:ext cx="5791200" cy="1549400"/>
            <a:chOff x="1728" y="2496"/>
            <a:chExt cx="2880" cy="688"/>
          </a:xfrm>
        </p:grpSpPr>
        <p:grpSp>
          <p:nvGrpSpPr>
            <p:cNvPr id="104554" name="Group 106"/>
            <p:cNvGrpSpPr>
              <a:grpSpLocks/>
            </p:cNvGrpSpPr>
            <p:nvPr/>
          </p:nvGrpSpPr>
          <p:grpSpPr bwMode="auto">
            <a:xfrm>
              <a:off x="1968" y="2496"/>
              <a:ext cx="240" cy="688"/>
              <a:chOff x="1440" y="2208"/>
              <a:chExt cx="336" cy="1024"/>
            </a:xfrm>
          </p:grpSpPr>
          <p:sp>
            <p:nvSpPr>
              <p:cNvPr id="104555" name="Oval 107"/>
              <p:cNvSpPr>
                <a:spLocks noChangeArrowheads="1"/>
              </p:cNvSpPr>
              <p:nvPr/>
            </p:nvSpPr>
            <p:spPr bwMode="auto">
              <a:xfrm>
                <a:off x="1440" y="2208"/>
                <a:ext cx="336" cy="318"/>
              </a:xfrm>
              <a:prstGeom prst="ellipse">
                <a:avLst/>
              </a:prstGeom>
              <a:solidFill>
                <a:srgbClr val="C0C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556" name="Freeform 108"/>
              <p:cNvSpPr>
                <a:spLocks/>
              </p:cNvSpPr>
              <p:nvPr/>
            </p:nvSpPr>
            <p:spPr bwMode="auto">
              <a:xfrm>
                <a:off x="1474" y="2510"/>
                <a:ext cx="123" cy="722"/>
              </a:xfrm>
              <a:custGeom>
                <a:avLst/>
                <a:gdLst>
                  <a:gd name="T0" fmla="*/ 248 w 352"/>
                  <a:gd name="T1" fmla="*/ 0 h 2176"/>
                  <a:gd name="T2" fmla="*/ 8 w 352"/>
                  <a:gd name="T3" fmla="*/ 432 h 2176"/>
                  <a:gd name="T4" fmla="*/ 296 w 352"/>
                  <a:gd name="T5" fmla="*/ 768 h 2176"/>
                  <a:gd name="T6" fmla="*/ 56 w 352"/>
                  <a:gd name="T7" fmla="*/ 1248 h 2176"/>
                  <a:gd name="T8" fmla="*/ 344 w 352"/>
                  <a:gd name="T9" fmla="*/ 1728 h 2176"/>
                  <a:gd name="T10" fmla="*/ 104 w 352"/>
                  <a:gd name="T11" fmla="*/ 2112 h 2176"/>
                  <a:gd name="T12" fmla="*/ 56 w 352"/>
                  <a:gd name="T13" fmla="*/ 2112 h 2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2" h="2176">
                    <a:moveTo>
                      <a:pt x="248" y="0"/>
                    </a:moveTo>
                    <a:cubicBezTo>
                      <a:pt x="124" y="152"/>
                      <a:pt x="0" y="304"/>
                      <a:pt x="8" y="432"/>
                    </a:cubicBezTo>
                    <a:cubicBezTo>
                      <a:pt x="16" y="560"/>
                      <a:pt x="288" y="632"/>
                      <a:pt x="296" y="768"/>
                    </a:cubicBezTo>
                    <a:cubicBezTo>
                      <a:pt x="304" y="904"/>
                      <a:pt x="48" y="1088"/>
                      <a:pt x="56" y="1248"/>
                    </a:cubicBezTo>
                    <a:cubicBezTo>
                      <a:pt x="64" y="1408"/>
                      <a:pt x="336" y="1584"/>
                      <a:pt x="344" y="1728"/>
                    </a:cubicBezTo>
                    <a:cubicBezTo>
                      <a:pt x="352" y="1872"/>
                      <a:pt x="152" y="2048"/>
                      <a:pt x="104" y="2112"/>
                    </a:cubicBezTo>
                    <a:cubicBezTo>
                      <a:pt x="56" y="2176"/>
                      <a:pt x="56" y="2144"/>
                      <a:pt x="56" y="2112"/>
                    </a:cubicBezTo>
                  </a:path>
                </a:pathLst>
              </a:custGeom>
              <a:noFill/>
              <a:ln w="222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57" name="Freeform 109"/>
              <p:cNvSpPr>
                <a:spLocks/>
              </p:cNvSpPr>
              <p:nvPr/>
            </p:nvSpPr>
            <p:spPr bwMode="auto">
              <a:xfrm>
                <a:off x="1608" y="2510"/>
                <a:ext cx="123" cy="722"/>
              </a:xfrm>
              <a:custGeom>
                <a:avLst/>
                <a:gdLst>
                  <a:gd name="T0" fmla="*/ 248 w 352"/>
                  <a:gd name="T1" fmla="*/ 0 h 2176"/>
                  <a:gd name="T2" fmla="*/ 8 w 352"/>
                  <a:gd name="T3" fmla="*/ 432 h 2176"/>
                  <a:gd name="T4" fmla="*/ 296 w 352"/>
                  <a:gd name="T5" fmla="*/ 768 h 2176"/>
                  <a:gd name="T6" fmla="*/ 56 w 352"/>
                  <a:gd name="T7" fmla="*/ 1248 h 2176"/>
                  <a:gd name="T8" fmla="*/ 344 w 352"/>
                  <a:gd name="T9" fmla="*/ 1728 h 2176"/>
                  <a:gd name="T10" fmla="*/ 104 w 352"/>
                  <a:gd name="T11" fmla="*/ 2112 h 2176"/>
                  <a:gd name="T12" fmla="*/ 56 w 352"/>
                  <a:gd name="T13" fmla="*/ 2112 h 2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2" h="2176">
                    <a:moveTo>
                      <a:pt x="248" y="0"/>
                    </a:moveTo>
                    <a:cubicBezTo>
                      <a:pt x="124" y="152"/>
                      <a:pt x="0" y="304"/>
                      <a:pt x="8" y="432"/>
                    </a:cubicBezTo>
                    <a:cubicBezTo>
                      <a:pt x="16" y="560"/>
                      <a:pt x="288" y="632"/>
                      <a:pt x="296" y="768"/>
                    </a:cubicBezTo>
                    <a:cubicBezTo>
                      <a:pt x="304" y="904"/>
                      <a:pt x="48" y="1088"/>
                      <a:pt x="56" y="1248"/>
                    </a:cubicBezTo>
                    <a:cubicBezTo>
                      <a:pt x="64" y="1408"/>
                      <a:pt x="336" y="1584"/>
                      <a:pt x="344" y="1728"/>
                    </a:cubicBezTo>
                    <a:cubicBezTo>
                      <a:pt x="352" y="1872"/>
                      <a:pt x="152" y="2048"/>
                      <a:pt x="104" y="2112"/>
                    </a:cubicBezTo>
                    <a:cubicBezTo>
                      <a:pt x="56" y="2176"/>
                      <a:pt x="56" y="2144"/>
                      <a:pt x="56" y="2112"/>
                    </a:cubicBezTo>
                  </a:path>
                </a:pathLst>
              </a:custGeom>
              <a:noFill/>
              <a:ln w="222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4558" name="Group 110"/>
            <p:cNvGrpSpPr>
              <a:grpSpLocks/>
            </p:cNvGrpSpPr>
            <p:nvPr/>
          </p:nvGrpSpPr>
          <p:grpSpPr bwMode="auto">
            <a:xfrm>
              <a:off x="2208" y="2496"/>
              <a:ext cx="240" cy="688"/>
              <a:chOff x="1440" y="2208"/>
              <a:chExt cx="336" cy="1024"/>
            </a:xfrm>
          </p:grpSpPr>
          <p:sp>
            <p:nvSpPr>
              <p:cNvPr id="104559" name="Oval 111"/>
              <p:cNvSpPr>
                <a:spLocks noChangeArrowheads="1"/>
              </p:cNvSpPr>
              <p:nvPr/>
            </p:nvSpPr>
            <p:spPr bwMode="auto">
              <a:xfrm>
                <a:off x="1440" y="2208"/>
                <a:ext cx="336" cy="318"/>
              </a:xfrm>
              <a:prstGeom prst="ellipse">
                <a:avLst/>
              </a:prstGeom>
              <a:solidFill>
                <a:srgbClr val="C0C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560" name="Freeform 112"/>
              <p:cNvSpPr>
                <a:spLocks/>
              </p:cNvSpPr>
              <p:nvPr/>
            </p:nvSpPr>
            <p:spPr bwMode="auto">
              <a:xfrm>
                <a:off x="1474" y="2510"/>
                <a:ext cx="123" cy="722"/>
              </a:xfrm>
              <a:custGeom>
                <a:avLst/>
                <a:gdLst>
                  <a:gd name="T0" fmla="*/ 248 w 352"/>
                  <a:gd name="T1" fmla="*/ 0 h 2176"/>
                  <a:gd name="T2" fmla="*/ 8 w 352"/>
                  <a:gd name="T3" fmla="*/ 432 h 2176"/>
                  <a:gd name="T4" fmla="*/ 296 w 352"/>
                  <a:gd name="T5" fmla="*/ 768 h 2176"/>
                  <a:gd name="T6" fmla="*/ 56 w 352"/>
                  <a:gd name="T7" fmla="*/ 1248 h 2176"/>
                  <a:gd name="T8" fmla="*/ 344 w 352"/>
                  <a:gd name="T9" fmla="*/ 1728 h 2176"/>
                  <a:gd name="T10" fmla="*/ 104 w 352"/>
                  <a:gd name="T11" fmla="*/ 2112 h 2176"/>
                  <a:gd name="T12" fmla="*/ 56 w 352"/>
                  <a:gd name="T13" fmla="*/ 2112 h 2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2" h="2176">
                    <a:moveTo>
                      <a:pt x="248" y="0"/>
                    </a:moveTo>
                    <a:cubicBezTo>
                      <a:pt x="124" y="152"/>
                      <a:pt x="0" y="304"/>
                      <a:pt x="8" y="432"/>
                    </a:cubicBezTo>
                    <a:cubicBezTo>
                      <a:pt x="16" y="560"/>
                      <a:pt x="288" y="632"/>
                      <a:pt x="296" y="768"/>
                    </a:cubicBezTo>
                    <a:cubicBezTo>
                      <a:pt x="304" y="904"/>
                      <a:pt x="48" y="1088"/>
                      <a:pt x="56" y="1248"/>
                    </a:cubicBezTo>
                    <a:cubicBezTo>
                      <a:pt x="64" y="1408"/>
                      <a:pt x="336" y="1584"/>
                      <a:pt x="344" y="1728"/>
                    </a:cubicBezTo>
                    <a:cubicBezTo>
                      <a:pt x="352" y="1872"/>
                      <a:pt x="152" y="2048"/>
                      <a:pt x="104" y="2112"/>
                    </a:cubicBezTo>
                    <a:cubicBezTo>
                      <a:pt x="56" y="2176"/>
                      <a:pt x="56" y="2144"/>
                      <a:pt x="56" y="2112"/>
                    </a:cubicBezTo>
                  </a:path>
                </a:pathLst>
              </a:custGeom>
              <a:noFill/>
              <a:ln w="222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61" name="Freeform 113"/>
              <p:cNvSpPr>
                <a:spLocks/>
              </p:cNvSpPr>
              <p:nvPr/>
            </p:nvSpPr>
            <p:spPr bwMode="auto">
              <a:xfrm>
                <a:off x="1608" y="2510"/>
                <a:ext cx="123" cy="722"/>
              </a:xfrm>
              <a:custGeom>
                <a:avLst/>
                <a:gdLst>
                  <a:gd name="T0" fmla="*/ 248 w 352"/>
                  <a:gd name="T1" fmla="*/ 0 h 2176"/>
                  <a:gd name="T2" fmla="*/ 8 w 352"/>
                  <a:gd name="T3" fmla="*/ 432 h 2176"/>
                  <a:gd name="T4" fmla="*/ 296 w 352"/>
                  <a:gd name="T5" fmla="*/ 768 h 2176"/>
                  <a:gd name="T6" fmla="*/ 56 w 352"/>
                  <a:gd name="T7" fmla="*/ 1248 h 2176"/>
                  <a:gd name="T8" fmla="*/ 344 w 352"/>
                  <a:gd name="T9" fmla="*/ 1728 h 2176"/>
                  <a:gd name="T10" fmla="*/ 104 w 352"/>
                  <a:gd name="T11" fmla="*/ 2112 h 2176"/>
                  <a:gd name="T12" fmla="*/ 56 w 352"/>
                  <a:gd name="T13" fmla="*/ 2112 h 2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2" h="2176">
                    <a:moveTo>
                      <a:pt x="248" y="0"/>
                    </a:moveTo>
                    <a:cubicBezTo>
                      <a:pt x="124" y="152"/>
                      <a:pt x="0" y="304"/>
                      <a:pt x="8" y="432"/>
                    </a:cubicBezTo>
                    <a:cubicBezTo>
                      <a:pt x="16" y="560"/>
                      <a:pt x="288" y="632"/>
                      <a:pt x="296" y="768"/>
                    </a:cubicBezTo>
                    <a:cubicBezTo>
                      <a:pt x="304" y="904"/>
                      <a:pt x="48" y="1088"/>
                      <a:pt x="56" y="1248"/>
                    </a:cubicBezTo>
                    <a:cubicBezTo>
                      <a:pt x="64" y="1408"/>
                      <a:pt x="336" y="1584"/>
                      <a:pt x="344" y="1728"/>
                    </a:cubicBezTo>
                    <a:cubicBezTo>
                      <a:pt x="352" y="1872"/>
                      <a:pt x="152" y="2048"/>
                      <a:pt x="104" y="2112"/>
                    </a:cubicBezTo>
                    <a:cubicBezTo>
                      <a:pt x="56" y="2176"/>
                      <a:pt x="56" y="2144"/>
                      <a:pt x="56" y="2112"/>
                    </a:cubicBezTo>
                  </a:path>
                </a:pathLst>
              </a:custGeom>
              <a:noFill/>
              <a:ln w="222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4562" name="Group 114"/>
            <p:cNvGrpSpPr>
              <a:grpSpLocks/>
            </p:cNvGrpSpPr>
            <p:nvPr/>
          </p:nvGrpSpPr>
          <p:grpSpPr bwMode="auto">
            <a:xfrm>
              <a:off x="2448" y="2496"/>
              <a:ext cx="240" cy="688"/>
              <a:chOff x="1440" y="2208"/>
              <a:chExt cx="336" cy="1024"/>
            </a:xfrm>
          </p:grpSpPr>
          <p:sp>
            <p:nvSpPr>
              <p:cNvPr id="104563" name="Oval 115"/>
              <p:cNvSpPr>
                <a:spLocks noChangeArrowheads="1"/>
              </p:cNvSpPr>
              <p:nvPr/>
            </p:nvSpPr>
            <p:spPr bwMode="auto">
              <a:xfrm>
                <a:off x="1440" y="2208"/>
                <a:ext cx="336" cy="318"/>
              </a:xfrm>
              <a:prstGeom prst="ellipse">
                <a:avLst/>
              </a:prstGeom>
              <a:solidFill>
                <a:srgbClr val="C0C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564" name="Freeform 116"/>
              <p:cNvSpPr>
                <a:spLocks/>
              </p:cNvSpPr>
              <p:nvPr/>
            </p:nvSpPr>
            <p:spPr bwMode="auto">
              <a:xfrm>
                <a:off x="1474" y="2510"/>
                <a:ext cx="123" cy="722"/>
              </a:xfrm>
              <a:custGeom>
                <a:avLst/>
                <a:gdLst>
                  <a:gd name="T0" fmla="*/ 248 w 352"/>
                  <a:gd name="T1" fmla="*/ 0 h 2176"/>
                  <a:gd name="T2" fmla="*/ 8 w 352"/>
                  <a:gd name="T3" fmla="*/ 432 h 2176"/>
                  <a:gd name="T4" fmla="*/ 296 w 352"/>
                  <a:gd name="T5" fmla="*/ 768 h 2176"/>
                  <a:gd name="T6" fmla="*/ 56 w 352"/>
                  <a:gd name="T7" fmla="*/ 1248 h 2176"/>
                  <a:gd name="T8" fmla="*/ 344 w 352"/>
                  <a:gd name="T9" fmla="*/ 1728 h 2176"/>
                  <a:gd name="T10" fmla="*/ 104 w 352"/>
                  <a:gd name="T11" fmla="*/ 2112 h 2176"/>
                  <a:gd name="T12" fmla="*/ 56 w 352"/>
                  <a:gd name="T13" fmla="*/ 2112 h 2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2" h="2176">
                    <a:moveTo>
                      <a:pt x="248" y="0"/>
                    </a:moveTo>
                    <a:cubicBezTo>
                      <a:pt x="124" y="152"/>
                      <a:pt x="0" y="304"/>
                      <a:pt x="8" y="432"/>
                    </a:cubicBezTo>
                    <a:cubicBezTo>
                      <a:pt x="16" y="560"/>
                      <a:pt x="288" y="632"/>
                      <a:pt x="296" y="768"/>
                    </a:cubicBezTo>
                    <a:cubicBezTo>
                      <a:pt x="304" y="904"/>
                      <a:pt x="48" y="1088"/>
                      <a:pt x="56" y="1248"/>
                    </a:cubicBezTo>
                    <a:cubicBezTo>
                      <a:pt x="64" y="1408"/>
                      <a:pt x="336" y="1584"/>
                      <a:pt x="344" y="1728"/>
                    </a:cubicBezTo>
                    <a:cubicBezTo>
                      <a:pt x="352" y="1872"/>
                      <a:pt x="152" y="2048"/>
                      <a:pt x="104" y="2112"/>
                    </a:cubicBezTo>
                    <a:cubicBezTo>
                      <a:pt x="56" y="2176"/>
                      <a:pt x="56" y="2144"/>
                      <a:pt x="56" y="2112"/>
                    </a:cubicBezTo>
                  </a:path>
                </a:pathLst>
              </a:custGeom>
              <a:noFill/>
              <a:ln w="222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65" name="Freeform 117"/>
              <p:cNvSpPr>
                <a:spLocks/>
              </p:cNvSpPr>
              <p:nvPr/>
            </p:nvSpPr>
            <p:spPr bwMode="auto">
              <a:xfrm>
                <a:off x="1608" y="2510"/>
                <a:ext cx="123" cy="722"/>
              </a:xfrm>
              <a:custGeom>
                <a:avLst/>
                <a:gdLst>
                  <a:gd name="T0" fmla="*/ 248 w 352"/>
                  <a:gd name="T1" fmla="*/ 0 h 2176"/>
                  <a:gd name="T2" fmla="*/ 8 w 352"/>
                  <a:gd name="T3" fmla="*/ 432 h 2176"/>
                  <a:gd name="T4" fmla="*/ 296 w 352"/>
                  <a:gd name="T5" fmla="*/ 768 h 2176"/>
                  <a:gd name="T6" fmla="*/ 56 w 352"/>
                  <a:gd name="T7" fmla="*/ 1248 h 2176"/>
                  <a:gd name="T8" fmla="*/ 344 w 352"/>
                  <a:gd name="T9" fmla="*/ 1728 h 2176"/>
                  <a:gd name="T10" fmla="*/ 104 w 352"/>
                  <a:gd name="T11" fmla="*/ 2112 h 2176"/>
                  <a:gd name="T12" fmla="*/ 56 w 352"/>
                  <a:gd name="T13" fmla="*/ 2112 h 2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2" h="2176">
                    <a:moveTo>
                      <a:pt x="248" y="0"/>
                    </a:moveTo>
                    <a:cubicBezTo>
                      <a:pt x="124" y="152"/>
                      <a:pt x="0" y="304"/>
                      <a:pt x="8" y="432"/>
                    </a:cubicBezTo>
                    <a:cubicBezTo>
                      <a:pt x="16" y="560"/>
                      <a:pt x="288" y="632"/>
                      <a:pt x="296" y="768"/>
                    </a:cubicBezTo>
                    <a:cubicBezTo>
                      <a:pt x="304" y="904"/>
                      <a:pt x="48" y="1088"/>
                      <a:pt x="56" y="1248"/>
                    </a:cubicBezTo>
                    <a:cubicBezTo>
                      <a:pt x="64" y="1408"/>
                      <a:pt x="336" y="1584"/>
                      <a:pt x="344" y="1728"/>
                    </a:cubicBezTo>
                    <a:cubicBezTo>
                      <a:pt x="352" y="1872"/>
                      <a:pt x="152" y="2048"/>
                      <a:pt x="104" y="2112"/>
                    </a:cubicBezTo>
                    <a:cubicBezTo>
                      <a:pt x="56" y="2176"/>
                      <a:pt x="56" y="2144"/>
                      <a:pt x="56" y="2112"/>
                    </a:cubicBezTo>
                  </a:path>
                </a:pathLst>
              </a:custGeom>
              <a:noFill/>
              <a:ln w="222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4566" name="Group 118"/>
            <p:cNvGrpSpPr>
              <a:grpSpLocks/>
            </p:cNvGrpSpPr>
            <p:nvPr/>
          </p:nvGrpSpPr>
          <p:grpSpPr bwMode="auto">
            <a:xfrm>
              <a:off x="2688" y="2496"/>
              <a:ext cx="240" cy="688"/>
              <a:chOff x="1440" y="2208"/>
              <a:chExt cx="336" cy="1024"/>
            </a:xfrm>
          </p:grpSpPr>
          <p:sp>
            <p:nvSpPr>
              <p:cNvPr id="104567" name="Oval 119"/>
              <p:cNvSpPr>
                <a:spLocks noChangeArrowheads="1"/>
              </p:cNvSpPr>
              <p:nvPr/>
            </p:nvSpPr>
            <p:spPr bwMode="auto">
              <a:xfrm>
                <a:off x="1440" y="2208"/>
                <a:ext cx="336" cy="318"/>
              </a:xfrm>
              <a:prstGeom prst="ellipse">
                <a:avLst/>
              </a:prstGeom>
              <a:solidFill>
                <a:srgbClr val="C0C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568" name="Freeform 120"/>
              <p:cNvSpPr>
                <a:spLocks/>
              </p:cNvSpPr>
              <p:nvPr/>
            </p:nvSpPr>
            <p:spPr bwMode="auto">
              <a:xfrm>
                <a:off x="1474" y="2510"/>
                <a:ext cx="123" cy="722"/>
              </a:xfrm>
              <a:custGeom>
                <a:avLst/>
                <a:gdLst>
                  <a:gd name="T0" fmla="*/ 248 w 352"/>
                  <a:gd name="T1" fmla="*/ 0 h 2176"/>
                  <a:gd name="T2" fmla="*/ 8 w 352"/>
                  <a:gd name="T3" fmla="*/ 432 h 2176"/>
                  <a:gd name="T4" fmla="*/ 296 w 352"/>
                  <a:gd name="T5" fmla="*/ 768 h 2176"/>
                  <a:gd name="T6" fmla="*/ 56 w 352"/>
                  <a:gd name="T7" fmla="*/ 1248 h 2176"/>
                  <a:gd name="T8" fmla="*/ 344 w 352"/>
                  <a:gd name="T9" fmla="*/ 1728 h 2176"/>
                  <a:gd name="T10" fmla="*/ 104 w 352"/>
                  <a:gd name="T11" fmla="*/ 2112 h 2176"/>
                  <a:gd name="T12" fmla="*/ 56 w 352"/>
                  <a:gd name="T13" fmla="*/ 2112 h 2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2" h="2176">
                    <a:moveTo>
                      <a:pt x="248" y="0"/>
                    </a:moveTo>
                    <a:cubicBezTo>
                      <a:pt x="124" y="152"/>
                      <a:pt x="0" y="304"/>
                      <a:pt x="8" y="432"/>
                    </a:cubicBezTo>
                    <a:cubicBezTo>
                      <a:pt x="16" y="560"/>
                      <a:pt x="288" y="632"/>
                      <a:pt x="296" y="768"/>
                    </a:cubicBezTo>
                    <a:cubicBezTo>
                      <a:pt x="304" y="904"/>
                      <a:pt x="48" y="1088"/>
                      <a:pt x="56" y="1248"/>
                    </a:cubicBezTo>
                    <a:cubicBezTo>
                      <a:pt x="64" y="1408"/>
                      <a:pt x="336" y="1584"/>
                      <a:pt x="344" y="1728"/>
                    </a:cubicBezTo>
                    <a:cubicBezTo>
                      <a:pt x="352" y="1872"/>
                      <a:pt x="152" y="2048"/>
                      <a:pt x="104" y="2112"/>
                    </a:cubicBezTo>
                    <a:cubicBezTo>
                      <a:pt x="56" y="2176"/>
                      <a:pt x="56" y="2144"/>
                      <a:pt x="56" y="2112"/>
                    </a:cubicBezTo>
                  </a:path>
                </a:pathLst>
              </a:custGeom>
              <a:noFill/>
              <a:ln w="222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69" name="Freeform 121"/>
              <p:cNvSpPr>
                <a:spLocks/>
              </p:cNvSpPr>
              <p:nvPr/>
            </p:nvSpPr>
            <p:spPr bwMode="auto">
              <a:xfrm>
                <a:off x="1608" y="2510"/>
                <a:ext cx="123" cy="722"/>
              </a:xfrm>
              <a:custGeom>
                <a:avLst/>
                <a:gdLst>
                  <a:gd name="T0" fmla="*/ 248 w 352"/>
                  <a:gd name="T1" fmla="*/ 0 h 2176"/>
                  <a:gd name="T2" fmla="*/ 8 w 352"/>
                  <a:gd name="T3" fmla="*/ 432 h 2176"/>
                  <a:gd name="T4" fmla="*/ 296 w 352"/>
                  <a:gd name="T5" fmla="*/ 768 h 2176"/>
                  <a:gd name="T6" fmla="*/ 56 w 352"/>
                  <a:gd name="T7" fmla="*/ 1248 h 2176"/>
                  <a:gd name="T8" fmla="*/ 344 w 352"/>
                  <a:gd name="T9" fmla="*/ 1728 h 2176"/>
                  <a:gd name="T10" fmla="*/ 104 w 352"/>
                  <a:gd name="T11" fmla="*/ 2112 h 2176"/>
                  <a:gd name="T12" fmla="*/ 56 w 352"/>
                  <a:gd name="T13" fmla="*/ 2112 h 2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2" h="2176">
                    <a:moveTo>
                      <a:pt x="248" y="0"/>
                    </a:moveTo>
                    <a:cubicBezTo>
                      <a:pt x="124" y="152"/>
                      <a:pt x="0" y="304"/>
                      <a:pt x="8" y="432"/>
                    </a:cubicBezTo>
                    <a:cubicBezTo>
                      <a:pt x="16" y="560"/>
                      <a:pt x="288" y="632"/>
                      <a:pt x="296" y="768"/>
                    </a:cubicBezTo>
                    <a:cubicBezTo>
                      <a:pt x="304" y="904"/>
                      <a:pt x="48" y="1088"/>
                      <a:pt x="56" y="1248"/>
                    </a:cubicBezTo>
                    <a:cubicBezTo>
                      <a:pt x="64" y="1408"/>
                      <a:pt x="336" y="1584"/>
                      <a:pt x="344" y="1728"/>
                    </a:cubicBezTo>
                    <a:cubicBezTo>
                      <a:pt x="352" y="1872"/>
                      <a:pt x="152" y="2048"/>
                      <a:pt x="104" y="2112"/>
                    </a:cubicBezTo>
                    <a:cubicBezTo>
                      <a:pt x="56" y="2176"/>
                      <a:pt x="56" y="2144"/>
                      <a:pt x="56" y="2112"/>
                    </a:cubicBezTo>
                  </a:path>
                </a:pathLst>
              </a:custGeom>
              <a:noFill/>
              <a:ln w="222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4570" name="Group 122"/>
            <p:cNvGrpSpPr>
              <a:grpSpLocks/>
            </p:cNvGrpSpPr>
            <p:nvPr/>
          </p:nvGrpSpPr>
          <p:grpSpPr bwMode="auto">
            <a:xfrm>
              <a:off x="2928" y="2496"/>
              <a:ext cx="240" cy="688"/>
              <a:chOff x="1440" y="2208"/>
              <a:chExt cx="336" cy="1024"/>
            </a:xfrm>
          </p:grpSpPr>
          <p:sp>
            <p:nvSpPr>
              <p:cNvPr id="104571" name="Oval 123"/>
              <p:cNvSpPr>
                <a:spLocks noChangeArrowheads="1"/>
              </p:cNvSpPr>
              <p:nvPr/>
            </p:nvSpPr>
            <p:spPr bwMode="auto">
              <a:xfrm>
                <a:off x="1440" y="2208"/>
                <a:ext cx="336" cy="318"/>
              </a:xfrm>
              <a:prstGeom prst="ellipse">
                <a:avLst/>
              </a:prstGeom>
              <a:solidFill>
                <a:srgbClr val="C0C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572" name="Freeform 124"/>
              <p:cNvSpPr>
                <a:spLocks/>
              </p:cNvSpPr>
              <p:nvPr/>
            </p:nvSpPr>
            <p:spPr bwMode="auto">
              <a:xfrm>
                <a:off x="1474" y="2510"/>
                <a:ext cx="123" cy="722"/>
              </a:xfrm>
              <a:custGeom>
                <a:avLst/>
                <a:gdLst>
                  <a:gd name="T0" fmla="*/ 248 w 352"/>
                  <a:gd name="T1" fmla="*/ 0 h 2176"/>
                  <a:gd name="T2" fmla="*/ 8 w 352"/>
                  <a:gd name="T3" fmla="*/ 432 h 2176"/>
                  <a:gd name="T4" fmla="*/ 296 w 352"/>
                  <a:gd name="T5" fmla="*/ 768 h 2176"/>
                  <a:gd name="T6" fmla="*/ 56 w 352"/>
                  <a:gd name="T7" fmla="*/ 1248 h 2176"/>
                  <a:gd name="T8" fmla="*/ 344 w 352"/>
                  <a:gd name="T9" fmla="*/ 1728 h 2176"/>
                  <a:gd name="T10" fmla="*/ 104 w 352"/>
                  <a:gd name="T11" fmla="*/ 2112 h 2176"/>
                  <a:gd name="T12" fmla="*/ 56 w 352"/>
                  <a:gd name="T13" fmla="*/ 2112 h 2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2" h="2176">
                    <a:moveTo>
                      <a:pt x="248" y="0"/>
                    </a:moveTo>
                    <a:cubicBezTo>
                      <a:pt x="124" y="152"/>
                      <a:pt x="0" y="304"/>
                      <a:pt x="8" y="432"/>
                    </a:cubicBezTo>
                    <a:cubicBezTo>
                      <a:pt x="16" y="560"/>
                      <a:pt x="288" y="632"/>
                      <a:pt x="296" y="768"/>
                    </a:cubicBezTo>
                    <a:cubicBezTo>
                      <a:pt x="304" y="904"/>
                      <a:pt x="48" y="1088"/>
                      <a:pt x="56" y="1248"/>
                    </a:cubicBezTo>
                    <a:cubicBezTo>
                      <a:pt x="64" y="1408"/>
                      <a:pt x="336" y="1584"/>
                      <a:pt x="344" y="1728"/>
                    </a:cubicBezTo>
                    <a:cubicBezTo>
                      <a:pt x="352" y="1872"/>
                      <a:pt x="152" y="2048"/>
                      <a:pt x="104" y="2112"/>
                    </a:cubicBezTo>
                    <a:cubicBezTo>
                      <a:pt x="56" y="2176"/>
                      <a:pt x="56" y="2144"/>
                      <a:pt x="56" y="2112"/>
                    </a:cubicBezTo>
                  </a:path>
                </a:pathLst>
              </a:custGeom>
              <a:noFill/>
              <a:ln w="222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73" name="Freeform 125"/>
              <p:cNvSpPr>
                <a:spLocks/>
              </p:cNvSpPr>
              <p:nvPr/>
            </p:nvSpPr>
            <p:spPr bwMode="auto">
              <a:xfrm>
                <a:off x="1608" y="2510"/>
                <a:ext cx="123" cy="722"/>
              </a:xfrm>
              <a:custGeom>
                <a:avLst/>
                <a:gdLst>
                  <a:gd name="T0" fmla="*/ 248 w 352"/>
                  <a:gd name="T1" fmla="*/ 0 h 2176"/>
                  <a:gd name="T2" fmla="*/ 8 w 352"/>
                  <a:gd name="T3" fmla="*/ 432 h 2176"/>
                  <a:gd name="T4" fmla="*/ 296 w 352"/>
                  <a:gd name="T5" fmla="*/ 768 h 2176"/>
                  <a:gd name="T6" fmla="*/ 56 w 352"/>
                  <a:gd name="T7" fmla="*/ 1248 h 2176"/>
                  <a:gd name="T8" fmla="*/ 344 w 352"/>
                  <a:gd name="T9" fmla="*/ 1728 h 2176"/>
                  <a:gd name="T10" fmla="*/ 104 w 352"/>
                  <a:gd name="T11" fmla="*/ 2112 h 2176"/>
                  <a:gd name="T12" fmla="*/ 56 w 352"/>
                  <a:gd name="T13" fmla="*/ 2112 h 2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2" h="2176">
                    <a:moveTo>
                      <a:pt x="248" y="0"/>
                    </a:moveTo>
                    <a:cubicBezTo>
                      <a:pt x="124" y="152"/>
                      <a:pt x="0" y="304"/>
                      <a:pt x="8" y="432"/>
                    </a:cubicBezTo>
                    <a:cubicBezTo>
                      <a:pt x="16" y="560"/>
                      <a:pt x="288" y="632"/>
                      <a:pt x="296" y="768"/>
                    </a:cubicBezTo>
                    <a:cubicBezTo>
                      <a:pt x="304" y="904"/>
                      <a:pt x="48" y="1088"/>
                      <a:pt x="56" y="1248"/>
                    </a:cubicBezTo>
                    <a:cubicBezTo>
                      <a:pt x="64" y="1408"/>
                      <a:pt x="336" y="1584"/>
                      <a:pt x="344" y="1728"/>
                    </a:cubicBezTo>
                    <a:cubicBezTo>
                      <a:pt x="352" y="1872"/>
                      <a:pt x="152" y="2048"/>
                      <a:pt x="104" y="2112"/>
                    </a:cubicBezTo>
                    <a:cubicBezTo>
                      <a:pt x="56" y="2176"/>
                      <a:pt x="56" y="2144"/>
                      <a:pt x="56" y="2112"/>
                    </a:cubicBezTo>
                  </a:path>
                </a:pathLst>
              </a:custGeom>
              <a:noFill/>
              <a:ln w="222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4574" name="Group 126"/>
            <p:cNvGrpSpPr>
              <a:grpSpLocks/>
            </p:cNvGrpSpPr>
            <p:nvPr/>
          </p:nvGrpSpPr>
          <p:grpSpPr bwMode="auto">
            <a:xfrm>
              <a:off x="3168" y="2496"/>
              <a:ext cx="240" cy="688"/>
              <a:chOff x="1440" y="2208"/>
              <a:chExt cx="336" cy="1024"/>
            </a:xfrm>
          </p:grpSpPr>
          <p:sp>
            <p:nvSpPr>
              <p:cNvPr id="104575" name="Oval 127"/>
              <p:cNvSpPr>
                <a:spLocks noChangeArrowheads="1"/>
              </p:cNvSpPr>
              <p:nvPr/>
            </p:nvSpPr>
            <p:spPr bwMode="auto">
              <a:xfrm>
                <a:off x="1440" y="2208"/>
                <a:ext cx="336" cy="318"/>
              </a:xfrm>
              <a:prstGeom prst="ellipse">
                <a:avLst/>
              </a:prstGeom>
              <a:solidFill>
                <a:srgbClr val="C0C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576" name="Freeform 128"/>
              <p:cNvSpPr>
                <a:spLocks/>
              </p:cNvSpPr>
              <p:nvPr/>
            </p:nvSpPr>
            <p:spPr bwMode="auto">
              <a:xfrm>
                <a:off x="1474" y="2510"/>
                <a:ext cx="123" cy="722"/>
              </a:xfrm>
              <a:custGeom>
                <a:avLst/>
                <a:gdLst>
                  <a:gd name="T0" fmla="*/ 248 w 352"/>
                  <a:gd name="T1" fmla="*/ 0 h 2176"/>
                  <a:gd name="T2" fmla="*/ 8 w 352"/>
                  <a:gd name="T3" fmla="*/ 432 h 2176"/>
                  <a:gd name="T4" fmla="*/ 296 w 352"/>
                  <a:gd name="T5" fmla="*/ 768 h 2176"/>
                  <a:gd name="T6" fmla="*/ 56 w 352"/>
                  <a:gd name="T7" fmla="*/ 1248 h 2176"/>
                  <a:gd name="T8" fmla="*/ 344 w 352"/>
                  <a:gd name="T9" fmla="*/ 1728 h 2176"/>
                  <a:gd name="T10" fmla="*/ 104 w 352"/>
                  <a:gd name="T11" fmla="*/ 2112 h 2176"/>
                  <a:gd name="T12" fmla="*/ 56 w 352"/>
                  <a:gd name="T13" fmla="*/ 2112 h 2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2" h="2176">
                    <a:moveTo>
                      <a:pt x="248" y="0"/>
                    </a:moveTo>
                    <a:cubicBezTo>
                      <a:pt x="124" y="152"/>
                      <a:pt x="0" y="304"/>
                      <a:pt x="8" y="432"/>
                    </a:cubicBezTo>
                    <a:cubicBezTo>
                      <a:pt x="16" y="560"/>
                      <a:pt x="288" y="632"/>
                      <a:pt x="296" y="768"/>
                    </a:cubicBezTo>
                    <a:cubicBezTo>
                      <a:pt x="304" y="904"/>
                      <a:pt x="48" y="1088"/>
                      <a:pt x="56" y="1248"/>
                    </a:cubicBezTo>
                    <a:cubicBezTo>
                      <a:pt x="64" y="1408"/>
                      <a:pt x="336" y="1584"/>
                      <a:pt x="344" y="1728"/>
                    </a:cubicBezTo>
                    <a:cubicBezTo>
                      <a:pt x="352" y="1872"/>
                      <a:pt x="152" y="2048"/>
                      <a:pt x="104" y="2112"/>
                    </a:cubicBezTo>
                    <a:cubicBezTo>
                      <a:pt x="56" y="2176"/>
                      <a:pt x="56" y="2144"/>
                      <a:pt x="56" y="2112"/>
                    </a:cubicBezTo>
                  </a:path>
                </a:pathLst>
              </a:custGeom>
              <a:noFill/>
              <a:ln w="222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77" name="Freeform 129"/>
              <p:cNvSpPr>
                <a:spLocks/>
              </p:cNvSpPr>
              <p:nvPr/>
            </p:nvSpPr>
            <p:spPr bwMode="auto">
              <a:xfrm>
                <a:off x="1608" y="2510"/>
                <a:ext cx="123" cy="722"/>
              </a:xfrm>
              <a:custGeom>
                <a:avLst/>
                <a:gdLst>
                  <a:gd name="T0" fmla="*/ 248 w 352"/>
                  <a:gd name="T1" fmla="*/ 0 h 2176"/>
                  <a:gd name="T2" fmla="*/ 8 w 352"/>
                  <a:gd name="T3" fmla="*/ 432 h 2176"/>
                  <a:gd name="T4" fmla="*/ 296 w 352"/>
                  <a:gd name="T5" fmla="*/ 768 h 2176"/>
                  <a:gd name="T6" fmla="*/ 56 w 352"/>
                  <a:gd name="T7" fmla="*/ 1248 h 2176"/>
                  <a:gd name="T8" fmla="*/ 344 w 352"/>
                  <a:gd name="T9" fmla="*/ 1728 h 2176"/>
                  <a:gd name="T10" fmla="*/ 104 w 352"/>
                  <a:gd name="T11" fmla="*/ 2112 h 2176"/>
                  <a:gd name="T12" fmla="*/ 56 w 352"/>
                  <a:gd name="T13" fmla="*/ 2112 h 2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2" h="2176">
                    <a:moveTo>
                      <a:pt x="248" y="0"/>
                    </a:moveTo>
                    <a:cubicBezTo>
                      <a:pt x="124" y="152"/>
                      <a:pt x="0" y="304"/>
                      <a:pt x="8" y="432"/>
                    </a:cubicBezTo>
                    <a:cubicBezTo>
                      <a:pt x="16" y="560"/>
                      <a:pt x="288" y="632"/>
                      <a:pt x="296" y="768"/>
                    </a:cubicBezTo>
                    <a:cubicBezTo>
                      <a:pt x="304" y="904"/>
                      <a:pt x="48" y="1088"/>
                      <a:pt x="56" y="1248"/>
                    </a:cubicBezTo>
                    <a:cubicBezTo>
                      <a:pt x="64" y="1408"/>
                      <a:pt x="336" y="1584"/>
                      <a:pt x="344" y="1728"/>
                    </a:cubicBezTo>
                    <a:cubicBezTo>
                      <a:pt x="352" y="1872"/>
                      <a:pt x="152" y="2048"/>
                      <a:pt x="104" y="2112"/>
                    </a:cubicBezTo>
                    <a:cubicBezTo>
                      <a:pt x="56" y="2176"/>
                      <a:pt x="56" y="2144"/>
                      <a:pt x="56" y="2112"/>
                    </a:cubicBezTo>
                  </a:path>
                </a:pathLst>
              </a:custGeom>
              <a:noFill/>
              <a:ln w="222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4578" name="Group 130"/>
            <p:cNvGrpSpPr>
              <a:grpSpLocks/>
            </p:cNvGrpSpPr>
            <p:nvPr/>
          </p:nvGrpSpPr>
          <p:grpSpPr bwMode="auto">
            <a:xfrm>
              <a:off x="3408" y="2496"/>
              <a:ext cx="240" cy="688"/>
              <a:chOff x="1440" y="2208"/>
              <a:chExt cx="336" cy="1024"/>
            </a:xfrm>
          </p:grpSpPr>
          <p:sp>
            <p:nvSpPr>
              <p:cNvPr id="104579" name="Oval 131"/>
              <p:cNvSpPr>
                <a:spLocks noChangeArrowheads="1"/>
              </p:cNvSpPr>
              <p:nvPr/>
            </p:nvSpPr>
            <p:spPr bwMode="auto">
              <a:xfrm>
                <a:off x="1440" y="2208"/>
                <a:ext cx="336" cy="318"/>
              </a:xfrm>
              <a:prstGeom prst="ellipse">
                <a:avLst/>
              </a:prstGeom>
              <a:solidFill>
                <a:srgbClr val="C0C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580" name="Freeform 132"/>
              <p:cNvSpPr>
                <a:spLocks/>
              </p:cNvSpPr>
              <p:nvPr/>
            </p:nvSpPr>
            <p:spPr bwMode="auto">
              <a:xfrm>
                <a:off x="1474" y="2510"/>
                <a:ext cx="123" cy="722"/>
              </a:xfrm>
              <a:custGeom>
                <a:avLst/>
                <a:gdLst>
                  <a:gd name="T0" fmla="*/ 248 w 352"/>
                  <a:gd name="T1" fmla="*/ 0 h 2176"/>
                  <a:gd name="T2" fmla="*/ 8 w 352"/>
                  <a:gd name="T3" fmla="*/ 432 h 2176"/>
                  <a:gd name="T4" fmla="*/ 296 w 352"/>
                  <a:gd name="T5" fmla="*/ 768 h 2176"/>
                  <a:gd name="T6" fmla="*/ 56 w 352"/>
                  <a:gd name="T7" fmla="*/ 1248 h 2176"/>
                  <a:gd name="T8" fmla="*/ 344 w 352"/>
                  <a:gd name="T9" fmla="*/ 1728 h 2176"/>
                  <a:gd name="T10" fmla="*/ 104 w 352"/>
                  <a:gd name="T11" fmla="*/ 2112 h 2176"/>
                  <a:gd name="T12" fmla="*/ 56 w 352"/>
                  <a:gd name="T13" fmla="*/ 2112 h 2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2" h="2176">
                    <a:moveTo>
                      <a:pt x="248" y="0"/>
                    </a:moveTo>
                    <a:cubicBezTo>
                      <a:pt x="124" y="152"/>
                      <a:pt x="0" y="304"/>
                      <a:pt x="8" y="432"/>
                    </a:cubicBezTo>
                    <a:cubicBezTo>
                      <a:pt x="16" y="560"/>
                      <a:pt x="288" y="632"/>
                      <a:pt x="296" y="768"/>
                    </a:cubicBezTo>
                    <a:cubicBezTo>
                      <a:pt x="304" y="904"/>
                      <a:pt x="48" y="1088"/>
                      <a:pt x="56" y="1248"/>
                    </a:cubicBezTo>
                    <a:cubicBezTo>
                      <a:pt x="64" y="1408"/>
                      <a:pt x="336" y="1584"/>
                      <a:pt x="344" y="1728"/>
                    </a:cubicBezTo>
                    <a:cubicBezTo>
                      <a:pt x="352" y="1872"/>
                      <a:pt x="152" y="2048"/>
                      <a:pt x="104" y="2112"/>
                    </a:cubicBezTo>
                    <a:cubicBezTo>
                      <a:pt x="56" y="2176"/>
                      <a:pt x="56" y="2144"/>
                      <a:pt x="56" y="2112"/>
                    </a:cubicBezTo>
                  </a:path>
                </a:pathLst>
              </a:custGeom>
              <a:noFill/>
              <a:ln w="222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81" name="Freeform 133"/>
              <p:cNvSpPr>
                <a:spLocks/>
              </p:cNvSpPr>
              <p:nvPr/>
            </p:nvSpPr>
            <p:spPr bwMode="auto">
              <a:xfrm>
                <a:off x="1608" y="2510"/>
                <a:ext cx="123" cy="722"/>
              </a:xfrm>
              <a:custGeom>
                <a:avLst/>
                <a:gdLst>
                  <a:gd name="T0" fmla="*/ 248 w 352"/>
                  <a:gd name="T1" fmla="*/ 0 h 2176"/>
                  <a:gd name="T2" fmla="*/ 8 w 352"/>
                  <a:gd name="T3" fmla="*/ 432 h 2176"/>
                  <a:gd name="T4" fmla="*/ 296 w 352"/>
                  <a:gd name="T5" fmla="*/ 768 h 2176"/>
                  <a:gd name="T6" fmla="*/ 56 w 352"/>
                  <a:gd name="T7" fmla="*/ 1248 h 2176"/>
                  <a:gd name="T8" fmla="*/ 344 w 352"/>
                  <a:gd name="T9" fmla="*/ 1728 h 2176"/>
                  <a:gd name="T10" fmla="*/ 104 w 352"/>
                  <a:gd name="T11" fmla="*/ 2112 h 2176"/>
                  <a:gd name="T12" fmla="*/ 56 w 352"/>
                  <a:gd name="T13" fmla="*/ 2112 h 2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2" h="2176">
                    <a:moveTo>
                      <a:pt x="248" y="0"/>
                    </a:moveTo>
                    <a:cubicBezTo>
                      <a:pt x="124" y="152"/>
                      <a:pt x="0" y="304"/>
                      <a:pt x="8" y="432"/>
                    </a:cubicBezTo>
                    <a:cubicBezTo>
                      <a:pt x="16" y="560"/>
                      <a:pt x="288" y="632"/>
                      <a:pt x="296" y="768"/>
                    </a:cubicBezTo>
                    <a:cubicBezTo>
                      <a:pt x="304" y="904"/>
                      <a:pt x="48" y="1088"/>
                      <a:pt x="56" y="1248"/>
                    </a:cubicBezTo>
                    <a:cubicBezTo>
                      <a:pt x="64" y="1408"/>
                      <a:pt x="336" y="1584"/>
                      <a:pt x="344" y="1728"/>
                    </a:cubicBezTo>
                    <a:cubicBezTo>
                      <a:pt x="352" y="1872"/>
                      <a:pt x="152" y="2048"/>
                      <a:pt x="104" y="2112"/>
                    </a:cubicBezTo>
                    <a:cubicBezTo>
                      <a:pt x="56" y="2176"/>
                      <a:pt x="56" y="2144"/>
                      <a:pt x="56" y="2112"/>
                    </a:cubicBezTo>
                  </a:path>
                </a:pathLst>
              </a:custGeom>
              <a:noFill/>
              <a:ln w="222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4582" name="Group 134"/>
            <p:cNvGrpSpPr>
              <a:grpSpLocks/>
            </p:cNvGrpSpPr>
            <p:nvPr/>
          </p:nvGrpSpPr>
          <p:grpSpPr bwMode="auto">
            <a:xfrm>
              <a:off x="1728" y="2496"/>
              <a:ext cx="240" cy="688"/>
              <a:chOff x="1440" y="2208"/>
              <a:chExt cx="336" cy="1024"/>
            </a:xfrm>
          </p:grpSpPr>
          <p:sp>
            <p:nvSpPr>
              <p:cNvPr id="104583" name="Oval 135"/>
              <p:cNvSpPr>
                <a:spLocks noChangeArrowheads="1"/>
              </p:cNvSpPr>
              <p:nvPr/>
            </p:nvSpPr>
            <p:spPr bwMode="auto">
              <a:xfrm>
                <a:off x="1440" y="2208"/>
                <a:ext cx="336" cy="318"/>
              </a:xfrm>
              <a:prstGeom prst="ellipse">
                <a:avLst/>
              </a:prstGeom>
              <a:solidFill>
                <a:srgbClr val="C0C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584" name="Freeform 136"/>
              <p:cNvSpPr>
                <a:spLocks/>
              </p:cNvSpPr>
              <p:nvPr/>
            </p:nvSpPr>
            <p:spPr bwMode="auto">
              <a:xfrm>
                <a:off x="1474" y="2510"/>
                <a:ext cx="123" cy="722"/>
              </a:xfrm>
              <a:custGeom>
                <a:avLst/>
                <a:gdLst>
                  <a:gd name="T0" fmla="*/ 248 w 352"/>
                  <a:gd name="T1" fmla="*/ 0 h 2176"/>
                  <a:gd name="T2" fmla="*/ 8 w 352"/>
                  <a:gd name="T3" fmla="*/ 432 h 2176"/>
                  <a:gd name="T4" fmla="*/ 296 w 352"/>
                  <a:gd name="T5" fmla="*/ 768 h 2176"/>
                  <a:gd name="T6" fmla="*/ 56 w 352"/>
                  <a:gd name="T7" fmla="*/ 1248 h 2176"/>
                  <a:gd name="T8" fmla="*/ 344 w 352"/>
                  <a:gd name="T9" fmla="*/ 1728 h 2176"/>
                  <a:gd name="T10" fmla="*/ 104 w 352"/>
                  <a:gd name="T11" fmla="*/ 2112 h 2176"/>
                  <a:gd name="T12" fmla="*/ 56 w 352"/>
                  <a:gd name="T13" fmla="*/ 2112 h 2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2" h="2176">
                    <a:moveTo>
                      <a:pt x="248" y="0"/>
                    </a:moveTo>
                    <a:cubicBezTo>
                      <a:pt x="124" y="152"/>
                      <a:pt x="0" y="304"/>
                      <a:pt x="8" y="432"/>
                    </a:cubicBezTo>
                    <a:cubicBezTo>
                      <a:pt x="16" y="560"/>
                      <a:pt x="288" y="632"/>
                      <a:pt x="296" y="768"/>
                    </a:cubicBezTo>
                    <a:cubicBezTo>
                      <a:pt x="304" y="904"/>
                      <a:pt x="48" y="1088"/>
                      <a:pt x="56" y="1248"/>
                    </a:cubicBezTo>
                    <a:cubicBezTo>
                      <a:pt x="64" y="1408"/>
                      <a:pt x="336" y="1584"/>
                      <a:pt x="344" y="1728"/>
                    </a:cubicBezTo>
                    <a:cubicBezTo>
                      <a:pt x="352" y="1872"/>
                      <a:pt x="152" y="2048"/>
                      <a:pt x="104" y="2112"/>
                    </a:cubicBezTo>
                    <a:cubicBezTo>
                      <a:pt x="56" y="2176"/>
                      <a:pt x="56" y="2144"/>
                      <a:pt x="56" y="2112"/>
                    </a:cubicBezTo>
                  </a:path>
                </a:pathLst>
              </a:custGeom>
              <a:noFill/>
              <a:ln w="222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85" name="Freeform 137"/>
              <p:cNvSpPr>
                <a:spLocks/>
              </p:cNvSpPr>
              <p:nvPr/>
            </p:nvSpPr>
            <p:spPr bwMode="auto">
              <a:xfrm>
                <a:off x="1608" y="2510"/>
                <a:ext cx="123" cy="722"/>
              </a:xfrm>
              <a:custGeom>
                <a:avLst/>
                <a:gdLst>
                  <a:gd name="T0" fmla="*/ 248 w 352"/>
                  <a:gd name="T1" fmla="*/ 0 h 2176"/>
                  <a:gd name="T2" fmla="*/ 8 w 352"/>
                  <a:gd name="T3" fmla="*/ 432 h 2176"/>
                  <a:gd name="T4" fmla="*/ 296 w 352"/>
                  <a:gd name="T5" fmla="*/ 768 h 2176"/>
                  <a:gd name="T6" fmla="*/ 56 w 352"/>
                  <a:gd name="T7" fmla="*/ 1248 h 2176"/>
                  <a:gd name="T8" fmla="*/ 344 w 352"/>
                  <a:gd name="T9" fmla="*/ 1728 h 2176"/>
                  <a:gd name="T10" fmla="*/ 104 w 352"/>
                  <a:gd name="T11" fmla="*/ 2112 h 2176"/>
                  <a:gd name="T12" fmla="*/ 56 w 352"/>
                  <a:gd name="T13" fmla="*/ 2112 h 2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2" h="2176">
                    <a:moveTo>
                      <a:pt x="248" y="0"/>
                    </a:moveTo>
                    <a:cubicBezTo>
                      <a:pt x="124" y="152"/>
                      <a:pt x="0" y="304"/>
                      <a:pt x="8" y="432"/>
                    </a:cubicBezTo>
                    <a:cubicBezTo>
                      <a:pt x="16" y="560"/>
                      <a:pt x="288" y="632"/>
                      <a:pt x="296" y="768"/>
                    </a:cubicBezTo>
                    <a:cubicBezTo>
                      <a:pt x="304" y="904"/>
                      <a:pt x="48" y="1088"/>
                      <a:pt x="56" y="1248"/>
                    </a:cubicBezTo>
                    <a:cubicBezTo>
                      <a:pt x="64" y="1408"/>
                      <a:pt x="336" y="1584"/>
                      <a:pt x="344" y="1728"/>
                    </a:cubicBezTo>
                    <a:cubicBezTo>
                      <a:pt x="352" y="1872"/>
                      <a:pt x="152" y="2048"/>
                      <a:pt x="104" y="2112"/>
                    </a:cubicBezTo>
                    <a:cubicBezTo>
                      <a:pt x="56" y="2176"/>
                      <a:pt x="56" y="2144"/>
                      <a:pt x="56" y="2112"/>
                    </a:cubicBezTo>
                  </a:path>
                </a:pathLst>
              </a:custGeom>
              <a:noFill/>
              <a:ln w="222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4586" name="Group 138"/>
            <p:cNvGrpSpPr>
              <a:grpSpLocks/>
            </p:cNvGrpSpPr>
            <p:nvPr/>
          </p:nvGrpSpPr>
          <p:grpSpPr bwMode="auto">
            <a:xfrm>
              <a:off x="3648" y="2496"/>
              <a:ext cx="240" cy="688"/>
              <a:chOff x="1440" y="2208"/>
              <a:chExt cx="336" cy="1024"/>
            </a:xfrm>
          </p:grpSpPr>
          <p:sp>
            <p:nvSpPr>
              <p:cNvPr id="104587" name="Oval 139"/>
              <p:cNvSpPr>
                <a:spLocks noChangeArrowheads="1"/>
              </p:cNvSpPr>
              <p:nvPr/>
            </p:nvSpPr>
            <p:spPr bwMode="auto">
              <a:xfrm>
                <a:off x="1440" y="2208"/>
                <a:ext cx="336" cy="318"/>
              </a:xfrm>
              <a:prstGeom prst="ellipse">
                <a:avLst/>
              </a:prstGeom>
              <a:solidFill>
                <a:srgbClr val="C0C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588" name="Freeform 140"/>
              <p:cNvSpPr>
                <a:spLocks/>
              </p:cNvSpPr>
              <p:nvPr/>
            </p:nvSpPr>
            <p:spPr bwMode="auto">
              <a:xfrm>
                <a:off x="1474" y="2510"/>
                <a:ext cx="123" cy="722"/>
              </a:xfrm>
              <a:custGeom>
                <a:avLst/>
                <a:gdLst>
                  <a:gd name="T0" fmla="*/ 248 w 352"/>
                  <a:gd name="T1" fmla="*/ 0 h 2176"/>
                  <a:gd name="T2" fmla="*/ 8 w 352"/>
                  <a:gd name="T3" fmla="*/ 432 h 2176"/>
                  <a:gd name="T4" fmla="*/ 296 w 352"/>
                  <a:gd name="T5" fmla="*/ 768 h 2176"/>
                  <a:gd name="T6" fmla="*/ 56 w 352"/>
                  <a:gd name="T7" fmla="*/ 1248 h 2176"/>
                  <a:gd name="T8" fmla="*/ 344 w 352"/>
                  <a:gd name="T9" fmla="*/ 1728 h 2176"/>
                  <a:gd name="T10" fmla="*/ 104 w 352"/>
                  <a:gd name="T11" fmla="*/ 2112 h 2176"/>
                  <a:gd name="T12" fmla="*/ 56 w 352"/>
                  <a:gd name="T13" fmla="*/ 2112 h 2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2" h="2176">
                    <a:moveTo>
                      <a:pt x="248" y="0"/>
                    </a:moveTo>
                    <a:cubicBezTo>
                      <a:pt x="124" y="152"/>
                      <a:pt x="0" y="304"/>
                      <a:pt x="8" y="432"/>
                    </a:cubicBezTo>
                    <a:cubicBezTo>
                      <a:pt x="16" y="560"/>
                      <a:pt x="288" y="632"/>
                      <a:pt x="296" y="768"/>
                    </a:cubicBezTo>
                    <a:cubicBezTo>
                      <a:pt x="304" y="904"/>
                      <a:pt x="48" y="1088"/>
                      <a:pt x="56" y="1248"/>
                    </a:cubicBezTo>
                    <a:cubicBezTo>
                      <a:pt x="64" y="1408"/>
                      <a:pt x="336" y="1584"/>
                      <a:pt x="344" y="1728"/>
                    </a:cubicBezTo>
                    <a:cubicBezTo>
                      <a:pt x="352" y="1872"/>
                      <a:pt x="152" y="2048"/>
                      <a:pt x="104" y="2112"/>
                    </a:cubicBezTo>
                    <a:cubicBezTo>
                      <a:pt x="56" y="2176"/>
                      <a:pt x="56" y="2144"/>
                      <a:pt x="56" y="2112"/>
                    </a:cubicBezTo>
                  </a:path>
                </a:pathLst>
              </a:custGeom>
              <a:noFill/>
              <a:ln w="222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89" name="Freeform 141"/>
              <p:cNvSpPr>
                <a:spLocks/>
              </p:cNvSpPr>
              <p:nvPr/>
            </p:nvSpPr>
            <p:spPr bwMode="auto">
              <a:xfrm>
                <a:off x="1608" y="2510"/>
                <a:ext cx="123" cy="722"/>
              </a:xfrm>
              <a:custGeom>
                <a:avLst/>
                <a:gdLst>
                  <a:gd name="T0" fmla="*/ 248 w 352"/>
                  <a:gd name="T1" fmla="*/ 0 h 2176"/>
                  <a:gd name="T2" fmla="*/ 8 w 352"/>
                  <a:gd name="T3" fmla="*/ 432 h 2176"/>
                  <a:gd name="T4" fmla="*/ 296 w 352"/>
                  <a:gd name="T5" fmla="*/ 768 h 2176"/>
                  <a:gd name="T6" fmla="*/ 56 w 352"/>
                  <a:gd name="T7" fmla="*/ 1248 h 2176"/>
                  <a:gd name="T8" fmla="*/ 344 w 352"/>
                  <a:gd name="T9" fmla="*/ 1728 h 2176"/>
                  <a:gd name="T10" fmla="*/ 104 w 352"/>
                  <a:gd name="T11" fmla="*/ 2112 h 2176"/>
                  <a:gd name="T12" fmla="*/ 56 w 352"/>
                  <a:gd name="T13" fmla="*/ 2112 h 2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2" h="2176">
                    <a:moveTo>
                      <a:pt x="248" y="0"/>
                    </a:moveTo>
                    <a:cubicBezTo>
                      <a:pt x="124" y="152"/>
                      <a:pt x="0" y="304"/>
                      <a:pt x="8" y="432"/>
                    </a:cubicBezTo>
                    <a:cubicBezTo>
                      <a:pt x="16" y="560"/>
                      <a:pt x="288" y="632"/>
                      <a:pt x="296" y="768"/>
                    </a:cubicBezTo>
                    <a:cubicBezTo>
                      <a:pt x="304" y="904"/>
                      <a:pt x="48" y="1088"/>
                      <a:pt x="56" y="1248"/>
                    </a:cubicBezTo>
                    <a:cubicBezTo>
                      <a:pt x="64" y="1408"/>
                      <a:pt x="336" y="1584"/>
                      <a:pt x="344" y="1728"/>
                    </a:cubicBezTo>
                    <a:cubicBezTo>
                      <a:pt x="352" y="1872"/>
                      <a:pt x="152" y="2048"/>
                      <a:pt x="104" y="2112"/>
                    </a:cubicBezTo>
                    <a:cubicBezTo>
                      <a:pt x="56" y="2176"/>
                      <a:pt x="56" y="2144"/>
                      <a:pt x="56" y="2112"/>
                    </a:cubicBezTo>
                  </a:path>
                </a:pathLst>
              </a:custGeom>
              <a:noFill/>
              <a:ln w="222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4590" name="Group 142"/>
            <p:cNvGrpSpPr>
              <a:grpSpLocks/>
            </p:cNvGrpSpPr>
            <p:nvPr/>
          </p:nvGrpSpPr>
          <p:grpSpPr bwMode="auto">
            <a:xfrm>
              <a:off x="3888" y="2496"/>
              <a:ext cx="240" cy="688"/>
              <a:chOff x="1440" y="2208"/>
              <a:chExt cx="336" cy="1024"/>
            </a:xfrm>
          </p:grpSpPr>
          <p:sp>
            <p:nvSpPr>
              <p:cNvPr id="104591" name="Oval 143"/>
              <p:cNvSpPr>
                <a:spLocks noChangeArrowheads="1"/>
              </p:cNvSpPr>
              <p:nvPr/>
            </p:nvSpPr>
            <p:spPr bwMode="auto">
              <a:xfrm>
                <a:off x="1440" y="2208"/>
                <a:ext cx="336" cy="318"/>
              </a:xfrm>
              <a:prstGeom prst="ellipse">
                <a:avLst/>
              </a:prstGeom>
              <a:solidFill>
                <a:srgbClr val="C0C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592" name="Freeform 144"/>
              <p:cNvSpPr>
                <a:spLocks/>
              </p:cNvSpPr>
              <p:nvPr/>
            </p:nvSpPr>
            <p:spPr bwMode="auto">
              <a:xfrm>
                <a:off x="1474" y="2510"/>
                <a:ext cx="123" cy="722"/>
              </a:xfrm>
              <a:custGeom>
                <a:avLst/>
                <a:gdLst>
                  <a:gd name="T0" fmla="*/ 248 w 352"/>
                  <a:gd name="T1" fmla="*/ 0 h 2176"/>
                  <a:gd name="T2" fmla="*/ 8 w 352"/>
                  <a:gd name="T3" fmla="*/ 432 h 2176"/>
                  <a:gd name="T4" fmla="*/ 296 w 352"/>
                  <a:gd name="T5" fmla="*/ 768 h 2176"/>
                  <a:gd name="T6" fmla="*/ 56 w 352"/>
                  <a:gd name="T7" fmla="*/ 1248 h 2176"/>
                  <a:gd name="T8" fmla="*/ 344 w 352"/>
                  <a:gd name="T9" fmla="*/ 1728 h 2176"/>
                  <a:gd name="T10" fmla="*/ 104 w 352"/>
                  <a:gd name="T11" fmla="*/ 2112 h 2176"/>
                  <a:gd name="T12" fmla="*/ 56 w 352"/>
                  <a:gd name="T13" fmla="*/ 2112 h 2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2" h="2176">
                    <a:moveTo>
                      <a:pt x="248" y="0"/>
                    </a:moveTo>
                    <a:cubicBezTo>
                      <a:pt x="124" y="152"/>
                      <a:pt x="0" y="304"/>
                      <a:pt x="8" y="432"/>
                    </a:cubicBezTo>
                    <a:cubicBezTo>
                      <a:pt x="16" y="560"/>
                      <a:pt x="288" y="632"/>
                      <a:pt x="296" y="768"/>
                    </a:cubicBezTo>
                    <a:cubicBezTo>
                      <a:pt x="304" y="904"/>
                      <a:pt x="48" y="1088"/>
                      <a:pt x="56" y="1248"/>
                    </a:cubicBezTo>
                    <a:cubicBezTo>
                      <a:pt x="64" y="1408"/>
                      <a:pt x="336" y="1584"/>
                      <a:pt x="344" y="1728"/>
                    </a:cubicBezTo>
                    <a:cubicBezTo>
                      <a:pt x="352" y="1872"/>
                      <a:pt x="152" y="2048"/>
                      <a:pt x="104" y="2112"/>
                    </a:cubicBezTo>
                    <a:cubicBezTo>
                      <a:pt x="56" y="2176"/>
                      <a:pt x="56" y="2144"/>
                      <a:pt x="56" y="2112"/>
                    </a:cubicBezTo>
                  </a:path>
                </a:pathLst>
              </a:custGeom>
              <a:noFill/>
              <a:ln w="222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93" name="Freeform 145"/>
              <p:cNvSpPr>
                <a:spLocks/>
              </p:cNvSpPr>
              <p:nvPr/>
            </p:nvSpPr>
            <p:spPr bwMode="auto">
              <a:xfrm>
                <a:off x="1608" y="2510"/>
                <a:ext cx="123" cy="722"/>
              </a:xfrm>
              <a:custGeom>
                <a:avLst/>
                <a:gdLst>
                  <a:gd name="T0" fmla="*/ 248 w 352"/>
                  <a:gd name="T1" fmla="*/ 0 h 2176"/>
                  <a:gd name="T2" fmla="*/ 8 w 352"/>
                  <a:gd name="T3" fmla="*/ 432 h 2176"/>
                  <a:gd name="T4" fmla="*/ 296 w 352"/>
                  <a:gd name="T5" fmla="*/ 768 h 2176"/>
                  <a:gd name="T6" fmla="*/ 56 w 352"/>
                  <a:gd name="T7" fmla="*/ 1248 h 2176"/>
                  <a:gd name="T8" fmla="*/ 344 w 352"/>
                  <a:gd name="T9" fmla="*/ 1728 h 2176"/>
                  <a:gd name="T10" fmla="*/ 104 w 352"/>
                  <a:gd name="T11" fmla="*/ 2112 h 2176"/>
                  <a:gd name="T12" fmla="*/ 56 w 352"/>
                  <a:gd name="T13" fmla="*/ 2112 h 2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2" h="2176">
                    <a:moveTo>
                      <a:pt x="248" y="0"/>
                    </a:moveTo>
                    <a:cubicBezTo>
                      <a:pt x="124" y="152"/>
                      <a:pt x="0" y="304"/>
                      <a:pt x="8" y="432"/>
                    </a:cubicBezTo>
                    <a:cubicBezTo>
                      <a:pt x="16" y="560"/>
                      <a:pt x="288" y="632"/>
                      <a:pt x="296" y="768"/>
                    </a:cubicBezTo>
                    <a:cubicBezTo>
                      <a:pt x="304" y="904"/>
                      <a:pt x="48" y="1088"/>
                      <a:pt x="56" y="1248"/>
                    </a:cubicBezTo>
                    <a:cubicBezTo>
                      <a:pt x="64" y="1408"/>
                      <a:pt x="336" y="1584"/>
                      <a:pt x="344" y="1728"/>
                    </a:cubicBezTo>
                    <a:cubicBezTo>
                      <a:pt x="352" y="1872"/>
                      <a:pt x="152" y="2048"/>
                      <a:pt x="104" y="2112"/>
                    </a:cubicBezTo>
                    <a:cubicBezTo>
                      <a:pt x="56" y="2176"/>
                      <a:pt x="56" y="2144"/>
                      <a:pt x="56" y="2112"/>
                    </a:cubicBezTo>
                  </a:path>
                </a:pathLst>
              </a:custGeom>
              <a:noFill/>
              <a:ln w="222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4594" name="Group 146"/>
            <p:cNvGrpSpPr>
              <a:grpSpLocks/>
            </p:cNvGrpSpPr>
            <p:nvPr/>
          </p:nvGrpSpPr>
          <p:grpSpPr bwMode="auto">
            <a:xfrm>
              <a:off x="4128" y="2496"/>
              <a:ext cx="240" cy="688"/>
              <a:chOff x="1440" y="2208"/>
              <a:chExt cx="336" cy="1024"/>
            </a:xfrm>
          </p:grpSpPr>
          <p:sp>
            <p:nvSpPr>
              <p:cNvPr id="104595" name="Oval 147"/>
              <p:cNvSpPr>
                <a:spLocks noChangeArrowheads="1"/>
              </p:cNvSpPr>
              <p:nvPr/>
            </p:nvSpPr>
            <p:spPr bwMode="auto">
              <a:xfrm>
                <a:off x="1440" y="2208"/>
                <a:ext cx="336" cy="318"/>
              </a:xfrm>
              <a:prstGeom prst="ellipse">
                <a:avLst/>
              </a:prstGeom>
              <a:solidFill>
                <a:srgbClr val="C0C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596" name="Freeform 148"/>
              <p:cNvSpPr>
                <a:spLocks/>
              </p:cNvSpPr>
              <p:nvPr/>
            </p:nvSpPr>
            <p:spPr bwMode="auto">
              <a:xfrm>
                <a:off x="1474" y="2510"/>
                <a:ext cx="123" cy="722"/>
              </a:xfrm>
              <a:custGeom>
                <a:avLst/>
                <a:gdLst>
                  <a:gd name="T0" fmla="*/ 248 w 352"/>
                  <a:gd name="T1" fmla="*/ 0 h 2176"/>
                  <a:gd name="T2" fmla="*/ 8 w 352"/>
                  <a:gd name="T3" fmla="*/ 432 h 2176"/>
                  <a:gd name="T4" fmla="*/ 296 w 352"/>
                  <a:gd name="T5" fmla="*/ 768 h 2176"/>
                  <a:gd name="T6" fmla="*/ 56 w 352"/>
                  <a:gd name="T7" fmla="*/ 1248 h 2176"/>
                  <a:gd name="T8" fmla="*/ 344 w 352"/>
                  <a:gd name="T9" fmla="*/ 1728 h 2176"/>
                  <a:gd name="T10" fmla="*/ 104 w 352"/>
                  <a:gd name="T11" fmla="*/ 2112 h 2176"/>
                  <a:gd name="T12" fmla="*/ 56 w 352"/>
                  <a:gd name="T13" fmla="*/ 2112 h 2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2" h="2176">
                    <a:moveTo>
                      <a:pt x="248" y="0"/>
                    </a:moveTo>
                    <a:cubicBezTo>
                      <a:pt x="124" y="152"/>
                      <a:pt x="0" y="304"/>
                      <a:pt x="8" y="432"/>
                    </a:cubicBezTo>
                    <a:cubicBezTo>
                      <a:pt x="16" y="560"/>
                      <a:pt x="288" y="632"/>
                      <a:pt x="296" y="768"/>
                    </a:cubicBezTo>
                    <a:cubicBezTo>
                      <a:pt x="304" y="904"/>
                      <a:pt x="48" y="1088"/>
                      <a:pt x="56" y="1248"/>
                    </a:cubicBezTo>
                    <a:cubicBezTo>
                      <a:pt x="64" y="1408"/>
                      <a:pt x="336" y="1584"/>
                      <a:pt x="344" y="1728"/>
                    </a:cubicBezTo>
                    <a:cubicBezTo>
                      <a:pt x="352" y="1872"/>
                      <a:pt x="152" y="2048"/>
                      <a:pt x="104" y="2112"/>
                    </a:cubicBezTo>
                    <a:cubicBezTo>
                      <a:pt x="56" y="2176"/>
                      <a:pt x="56" y="2144"/>
                      <a:pt x="56" y="2112"/>
                    </a:cubicBezTo>
                  </a:path>
                </a:pathLst>
              </a:custGeom>
              <a:noFill/>
              <a:ln w="222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97" name="Freeform 149"/>
              <p:cNvSpPr>
                <a:spLocks/>
              </p:cNvSpPr>
              <p:nvPr/>
            </p:nvSpPr>
            <p:spPr bwMode="auto">
              <a:xfrm>
                <a:off x="1608" y="2510"/>
                <a:ext cx="123" cy="722"/>
              </a:xfrm>
              <a:custGeom>
                <a:avLst/>
                <a:gdLst>
                  <a:gd name="T0" fmla="*/ 248 w 352"/>
                  <a:gd name="T1" fmla="*/ 0 h 2176"/>
                  <a:gd name="T2" fmla="*/ 8 w 352"/>
                  <a:gd name="T3" fmla="*/ 432 h 2176"/>
                  <a:gd name="T4" fmla="*/ 296 w 352"/>
                  <a:gd name="T5" fmla="*/ 768 h 2176"/>
                  <a:gd name="T6" fmla="*/ 56 w 352"/>
                  <a:gd name="T7" fmla="*/ 1248 h 2176"/>
                  <a:gd name="T8" fmla="*/ 344 w 352"/>
                  <a:gd name="T9" fmla="*/ 1728 h 2176"/>
                  <a:gd name="T10" fmla="*/ 104 w 352"/>
                  <a:gd name="T11" fmla="*/ 2112 h 2176"/>
                  <a:gd name="T12" fmla="*/ 56 w 352"/>
                  <a:gd name="T13" fmla="*/ 2112 h 2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2" h="2176">
                    <a:moveTo>
                      <a:pt x="248" y="0"/>
                    </a:moveTo>
                    <a:cubicBezTo>
                      <a:pt x="124" y="152"/>
                      <a:pt x="0" y="304"/>
                      <a:pt x="8" y="432"/>
                    </a:cubicBezTo>
                    <a:cubicBezTo>
                      <a:pt x="16" y="560"/>
                      <a:pt x="288" y="632"/>
                      <a:pt x="296" y="768"/>
                    </a:cubicBezTo>
                    <a:cubicBezTo>
                      <a:pt x="304" y="904"/>
                      <a:pt x="48" y="1088"/>
                      <a:pt x="56" y="1248"/>
                    </a:cubicBezTo>
                    <a:cubicBezTo>
                      <a:pt x="64" y="1408"/>
                      <a:pt x="336" y="1584"/>
                      <a:pt x="344" y="1728"/>
                    </a:cubicBezTo>
                    <a:cubicBezTo>
                      <a:pt x="352" y="1872"/>
                      <a:pt x="152" y="2048"/>
                      <a:pt x="104" y="2112"/>
                    </a:cubicBezTo>
                    <a:cubicBezTo>
                      <a:pt x="56" y="2176"/>
                      <a:pt x="56" y="2144"/>
                      <a:pt x="56" y="2112"/>
                    </a:cubicBezTo>
                  </a:path>
                </a:pathLst>
              </a:custGeom>
              <a:noFill/>
              <a:ln w="222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4598" name="Group 150"/>
            <p:cNvGrpSpPr>
              <a:grpSpLocks/>
            </p:cNvGrpSpPr>
            <p:nvPr/>
          </p:nvGrpSpPr>
          <p:grpSpPr bwMode="auto">
            <a:xfrm>
              <a:off x="4368" y="2496"/>
              <a:ext cx="240" cy="688"/>
              <a:chOff x="1440" y="2208"/>
              <a:chExt cx="336" cy="1024"/>
            </a:xfrm>
          </p:grpSpPr>
          <p:sp>
            <p:nvSpPr>
              <p:cNvPr id="104599" name="Oval 151"/>
              <p:cNvSpPr>
                <a:spLocks noChangeArrowheads="1"/>
              </p:cNvSpPr>
              <p:nvPr/>
            </p:nvSpPr>
            <p:spPr bwMode="auto">
              <a:xfrm>
                <a:off x="1440" y="2208"/>
                <a:ext cx="336" cy="318"/>
              </a:xfrm>
              <a:prstGeom prst="ellipse">
                <a:avLst/>
              </a:prstGeom>
              <a:solidFill>
                <a:srgbClr val="C0C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600" name="Freeform 152"/>
              <p:cNvSpPr>
                <a:spLocks/>
              </p:cNvSpPr>
              <p:nvPr/>
            </p:nvSpPr>
            <p:spPr bwMode="auto">
              <a:xfrm>
                <a:off x="1474" y="2510"/>
                <a:ext cx="123" cy="722"/>
              </a:xfrm>
              <a:custGeom>
                <a:avLst/>
                <a:gdLst>
                  <a:gd name="T0" fmla="*/ 248 w 352"/>
                  <a:gd name="T1" fmla="*/ 0 h 2176"/>
                  <a:gd name="T2" fmla="*/ 8 w 352"/>
                  <a:gd name="T3" fmla="*/ 432 h 2176"/>
                  <a:gd name="T4" fmla="*/ 296 w 352"/>
                  <a:gd name="T5" fmla="*/ 768 h 2176"/>
                  <a:gd name="T6" fmla="*/ 56 w 352"/>
                  <a:gd name="T7" fmla="*/ 1248 h 2176"/>
                  <a:gd name="T8" fmla="*/ 344 w 352"/>
                  <a:gd name="T9" fmla="*/ 1728 h 2176"/>
                  <a:gd name="T10" fmla="*/ 104 w 352"/>
                  <a:gd name="T11" fmla="*/ 2112 h 2176"/>
                  <a:gd name="T12" fmla="*/ 56 w 352"/>
                  <a:gd name="T13" fmla="*/ 2112 h 2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2" h="2176">
                    <a:moveTo>
                      <a:pt x="248" y="0"/>
                    </a:moveTo>
                    <a:cubicBezTo>
                      <a:pt x="124" y="152"/>
                      <a:pt x="0" y="304"/>
                      <a:pt x="8" y="432"/>
                    </a:cubicBezTo>
                    <a:cubicBezTo>
                      <a:pt x="16" y="560"/>
                      <a:pt x="288" y="632"/>
                      <a:pt x="296" y="768"/>
                    </a:cubicBezTo>
                    <a:cubicBezTo>
                      <a:pt x="304" y="904"/>
                      <a:pt x="48" y="1088"/>
                      <a:pt x="56" y="1248"/>
                    </a:cubicBezTo>
                    <a:cubicBezTo>
                      <a:pt x="64" y="1408"/>
                      <a:pt x="336" y="1584"/>
                      <a:pt x="344" y="1728"/>
                    </a:cubicBezTo>
                    <a:cubicBezTo>
                      <a:pt x="352" y="1872"/>
                      <a:pt x="152" y="2048"/>
                      <a:pt x="104" y="2112"/>
                    </a:cubicBezTo>
                    <a:cubicBezTo>
                      <a:pt x="56" y="2176"/>
                      <a:pt x="56" y="2144"/>
                      <a:pt x="56" y="2112"/>
                    </a:cubicBezTo>
                  </a:path>
                </a:pathLst>
              </a:custGeom>
              <a:noFill/>
              <a:ln w="222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601" name="Freeform 153"/>
              <p:cNvSpPr>
                <a:spLocks/>
              </p:cNvSpPr>
              <p:nvPr/>
            </p:nvSpPr>
            <p:spPr bwMode="auto">
              <a:xfrm>
                <a:off x="1608" y="2510"/>
                <a:ext cx="123" cy="722"/>
              </a:xfrm>
              <a:custGeom>
                <a:avLst/>
                <a:gdLst>
                  <a:gd name="T0" fmla="*/ 248 w 352"/>
                  <a:gd name="T1" fmla="*/ 0 h 2176"/>
                  <a:gd name="T2" fmla="*/ 8 w 352"/>
                  <a:gd name="T3" fmla="*/ 432 h 2176"/>
                  <a:gd name="T4" fmla="*/ 296 w 352"/>
                  <a:gd name="T5" fmla="*/ 768 h 2176"/>
                  <a:gd name="T6" fmla="*/ 56 w 352"/>
                  <a:gd name="T7" fmla="*/ 1248 h 2176"/>
                  <a:gd name="T8" fmla="*/ 344 w 352"/>
                  <a:gd name="T9" fmla="*/ 1728 h 2176"/>
                  <a:gd name="T10" fmla="*/ 104 w 352"/>
                  <a:gd name="T11" fmla="*/ 2112 h 2176"/>
                  <a:gd name="T12" fmla="*/ 56 w 352"/>
                  <a:gd name="T13" fmla="*/ 2112 h 2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2" h="2176">
                    <a:moveTo>
                      <a:pt x="248" y="0"/>
                    </a:moveTo>
                    <a:cubicBezTo>
                      <a:pt x="124" y="152"/>
                      <a:pt x="0" y="304"/>
                      <a:pt x="8" y="432"/>
                    </a:cubicBezTo>
                    <a:cubicBezTo>
                      <a:pt x="16" y="560"/>
                      <a:pt x="288" y="632"/>
                      <a:pt x="296" y="768"/>
                    </a:cubicBezTo>
                    <a:cubicBezTo>
                      <a:pt x="304" y="904"/>
                      <a:pt x="48" y="1088"/>
                      <a:pt x="56" y="1248"/>
                    </a:cubicBezTo>
                    <a:cubicBezTo>
                      <a:pt x="64" y="1408"/>
                      <a:pt x="336" y="1584"/>
                      <a:pt x="344" y="1728"/>
                    </a:cubicBezTo>
                    <a:cubicBezTo>
                      <a:pt x="352" y="1872"/>
                      <a:pt x="152" y="2048"/>
                      <a:pt x="104" y="2112"/>
                    </a:cubicBezTo>
                    <a:cubicBezTo>
                      <a:pt x="56" y="2176"/>
                      <a:pt x="56" y="2144"/>
                      <a:pt x="56" y="2112"/>
                    </a:cubicBezTo>
                  </a:path>
                </a:pathLst>
              </a:custGeom>
              <a:noFill/>
              <a:ln w="222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1125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82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76400"/>
            <a:ext cx="5715000" cy="436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8383" name="Rectangle 15"/>
          <p:cNvSpPr>
            <a:spLocks noGrp="1" noChangeArrowheads="1"/>
          </p:cNvSpPr>
          <p:nvPr>
            <p:ph type="ctrTitle" idx="4294967295"/>
          </p:nvPr>
        </p:nvSpPr>
        <p:spPr>
          <a:xfrm>
            <a:off x="990600" y="609600"/>
            <a:ext cx="8153400" cy="1143000"/>
          </a:xfrm>
          <a:noFill/>
          <a:ln/>
        </p:spPr>
        <p:txBody>
          <a:bodyPr/>
          <a:lstStyle/>
          <a:p>
            <a:r>
              <a:rPr lang="en-US" sz="4000" i="1">
                <a:solidFill>
                  <a:schemeClr val="folHlink"/>
                </a:solidFill>
              </a:rPr>
              <a:t>Phospholipid Bilayer</a:t>
            </a:r>
          </a:p>
        </p:txBody>
      </p:sp>
    </p:spTree>
    <p:extLst>
      <p:ext uri="{BB962C8B-B14F-4D97-AF65-F5344CB8AC3E}">
        <p14:creationId xmlns:p14="http://schemas.microsoft.com/office/powerpoint/2010/main" val="73632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022" name="Group 6"/>
          <p:cNvGrpSpPr>
            <a:grpSpLocks/>
          </p:cNvGrpSpPr>
          <p:nvPr/>
        </p:nvGrpSpPr>
        <p:grpSpPr bwMode="auto">
          <a:xfrm>
            <a:off x="1981200" y="1295400"/>
            <a:ext cx="5186363" cy="5257800"/>
            <a:chOff x="1200" y="912"/>
            <a:chExt cx="3267" cy="3312"/>
          </a:xfrm>
        </p:grpSpPr>
        <p:pic>
          <p:nvPicPr>
            <p:cNvPr id="86020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600" b="7790"/>
            <a:stretch>
              <a:fillRect/>
            </a:stretch>
          </p:blipFill>
          <p:spPr bwMode="auto">
            <a:xfrm>
              <a:off x="1200" y="912"/>
              <a:ext cx="3267" cy="3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86021" name="Rectangle 5"/>
            <p:cNvSpPr>
              <a:spLocks noChangeArrowheads="1"/>
            </p:cNvSpPr>
            <p:nvPr/>
          </p:nvSpPr>
          <p:spPr bwMode="auto">
            <a:xfrm>
              <a:off x="1200" y="3456"/>
              <a:ext cx="336" cy="72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6023" name="Text Box 7"/>
          <p:cNvSpPr txBox="1">
            <a:spLocks noChangeArrowheads="1"/>
          </p:cNvSpPr>
          <p:nvPr/>
        </p:nvSpPr>
        <p:spPr bwMode="auto">
          <a:xfrm>
            <a:off x="2819400" y="3352800"/>
            <a:ext cx="2819400" cy="134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chemeClr val="accent1"/>
                </a:solidFill>
              </a:rPr>
              <a:t>H</a:t>
            </a:r>
            <a:r>
              <a:rPr lang="en-US" sz="2800" b="1" baseline="-25000">
                <a:solidFill>
                  <a:schemeClr val="accent1"/>
                </a:solidFill>
              </a:rPr>
              <a:t>2</a:t>
            </a:r>
            <a:r>
              <a:rPr lang="en-US" sz="2800" b="1">
                <a:solidFill>
                  <a:schemeClr val="accent1"/>
                </a:solidFill>
              </a:rPr>
              <a:t>O</a:t>
            </a:r>
          </a:p>
          <a:p>
            <a:pPr algn="ctr">
              <a:spcBef>
                <a:spcPct val="50000"/>
              </a:spcBef>
            </a:pPr>
            <a:r>
              <a:rPr lang="en-US" sz="1800" b="1">
                <a:solidFill>
                  <a:schemeClr val="accent1"/>
                </a:solidFill>
              </a:rPr>
              <a:t>Polar </a:t>
            </a:r>
          </a:p>
          <a:p>
            <a:pPr algn="ctr">
              <a:spcBef>
                <a:spcPct val="50000"/>
              </a:spcBef>
            </a:pPr>
            <a:r>
              <a:rPr lang="en-US" sz="1800" b="1">
                <a:solidFill>
                  <a:schemeClr val="accent1"/>
                </a:solidFill>
              </a:rPr>
              <a:t>Environment</a:t>
            </a:r>
          </a:p>
        </p:txBody>
      </p:sp>
      <p:sp>
        <p:nvSpPr>
          <p:cNvPr id="86025" name="Text Box 9"/>
          <p:cNvSpPr txBox="1">
            <a:spLocks noChangeArrowheads="1"/>
          </p:cNvSpPr>
          <p:nvPr/>
        </p:nvSpPr>
        <p:spPr bwMode="auto">
          <a:xfrm>
            <a:off x="6781800" y="1371600"/>
            <a:ext cx="1905000" cy="134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chemeClr val="accent1"/>
                </a:solidFill>
              </a:rPr>
              <a:t>H</a:t>
            </a:r>
            <a:r>
              <a:rPr lang="en-US" sz="2800" b="1" baseline="-25000">
                <a:solidFill>
                  <a:schemeClr val="accent1"/>
                </a:solidFill>
              </a:rPr>
              <a:t>2</a:t>
            </a:r>
            <a:r>
              <a:rPr lang="en-US" sz="2800" b="1">
                <a:solidFill>
                  <a:schemeClr val="accent1"/>
                </a:solidFill>
              </a:rPr>
              <a:t>O</a:t>
            </a:r>
          </a:p>
          <a:p>
            <a:pPr algn="ctr">
              <a:spcBef>
                <a:spcPct val="50000"/>
              </a:spcBef>
            </a:pPr>
            <a:r>
              <a:rPr lang="en-US" sz="1800" b="1">
                <a:solidFill>
                  <a:schemeClr val="accent1"/>
                </a:solidFill>
              </a:rPr>
              <a:t>Polar </a:t>
            </a:r>
          </a:p>
          <a:p>
            <a:pPr algn="ctr">
              <a:spcBef>
                <a:spcPct val="50000"/>
              </a:spcBef>
            </a:pPr>
            <a:r>
              <a:rPr lang="en-US" sz="1800" b="1">
                <a:solidFill>
                  <a:schemeClr val="accent1"/>
                </a:solidFill>
              </a:rPr>
              <a:t>Environment</a:t>
            </a:r>
          </a:p>
        </p:txBody>
      </p:sp>
      <p:sp>
        <p:nvSpPr>
          <p:cNvPr id="86026" name="Rectangle 10"/>
          <p:cNvSpPr>
            <a:spLocks noGrp="1" noChangeArrowheads="1"/>
          </p:cNvSpPr>
          <p:nvPr>
            <p:ph type="ctrTitle" idx="4294967295"/>
          </p:nvPr>
        </p:nvSpPr>
        <p:spPr>
          <a:xfrm>
            <a:off x="990600" y="152400"/>
            <a:ext cx="8153400" cy="1143000"/>
          </a:xfrm>
          <a:noFill/>
          <a:ln/>
        </p:spPr>
        <p:txBody>
          <a:bodyPr/>
          <a:lstStyle/>
          <a:p>
            <a:r>
              <a:rPr lang="en-US" i="1">
                <a:solidFill>
                  <a:schemeClr val="folHlink"/>
                </a:solidFill>
              </a:rPr>
              <a:t>Phospholipid Bilayer</a:t>
            </a:r>
          </a:p>
        </p:txBody>
      </p:sp>
    </p:spTree>
    <p:extLst>
      <p:ext uri="{BB962C8B-B14F-4D97-AF65-F5344CB8AC3E}">
        <p14:creationId xmlns:p14="http://schemas.microsoft.com/office/powerpoint/2010/main" val="71711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338139" y="1741992"/>
            <a:ext cx="465114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US" sz="3200" b="1" dirty="0">
                <a:solidFill>
                  <a:srgbClr val="564B3C"/>
                </a:solidFill>
              </a:rPr>
              <a:t>Steroids</a:t>
            </a:r>
            <a:r>
              <a:rPr lang="en-US" sz="3200" dirty="0">
                <a:solidFill>
                  <a:srgbClr val="564B3C"/>
                </a:solidFill>
              </a:rPr>
              <a:t> (cholesterol and hormones) are lipids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Steroids</a:t>
            </a:r>
            <a:endParaRPr lang="en-US" dirty="0"/>
          </a:p>
        </p:txBody>
      </p:sp>
      <p:pic>
        <p:nvPicPr>
          <p:cNvPr id="60423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70" b="14570"/>
          <a:stretch>
            <a:fillRect/>
          </a:stretch>
        </p:blipFill>
        <p:spPr>
          <a:xfrm>
            <a:off x="426128" y="3791857"/>
            <a:ext cx="4922611" cy="2616087"/>
          </a:xfrm>
          <a:noFill/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0428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829" y="2034381"/>
            <a:ext cx="3235325" cy="431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479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5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0"/>
            <a:ext cx="55943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531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Times" charset="0"/>
              </a:rPr>
              <a:t>LIPIDS</a:t>
            </a:r>
          </a:p>
        </p:txBody>
      </p:sp>
      <p:sp>
        <p:nvSpPr>
          <p:cNvPr id="28675" name="WordArt 3"/>
          <p:cNvSpPr>
            <a:spLocks noChangeArrowheads="1" noChangeShapeType="1" noTextEdit="1"/>
          </p:cNvSpPr>
          <p:nvPr/>
        </p:nvSpPr>
        <p:spPr bwMode="auto">
          <a:xfrm>
            <a:off x="1219200" y="914400"/>
            <a:ext cx="70104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63500" dist="38099" dir="2700000" sy="50000" kx="2115830" algn="bl" rotWithShape="0">
                    <a:srgbClr val="C0C0C0">
                      <a:alpha val="74998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AT THE ATOM LEVEL</a:t>
            </a:r>
          </a:p>
        </p:txBody>
      </p:sp>
      <p:sp>
        <p:nvSpPr>
          <p:cNvPr id="329732" name="Text Box 4"/>
          <p:cNvSpPr txBox="1">
            <a:spLocks noChangeArrowheads="1"/>
          </p:cNvSpPr>
          <p:nvPr/>
        </p:nvSpPr>
        <p:spPr bwMode="auto">
          <a:xfrm>
            <a:off x="457200" y="1905000"/>
            <a:ext cx="8077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echno" charset="0"/>
              </a:rPr>
              <a:t>Lets rewind real quick…each </a:t>
            </a:r>
            <a:r>
              <a:rPr lang="en-US" sz="3600" dirty="0">
                <a:effectLst>
                  <a:outerShdw blurRad="38100" dist="38100" dir="2700000" algn="tl">
                    <a:srgbClr val="FFFFFF"/>
                  </a:outerShdw>
                </a:effectLst>
                <a:latin typeface="Techno" charset="0"/>
              </a:rPr>
              <a:t>carbohydrate is made up of…</a:t>
            </a:r>
          </a:p>
        </p:txBody>
      </p:sp>
      <p:sp>
        <p:nvSpPr>
          <p:cNvPr id="28677" name="WordArt 5"/>
          <p:cNvSpPr>
            <a:spLocks noChangeArrowheads="1" noChangeShapeType="1" noTextEdit="1"/>
          </p:cNvSpPr>
          <p:nvPr/>
        </p:nvSpPr>
        <p:spPr bwMode="auto">
          <a:xfrm>
            <a:off x="1066800" y="3635022"/>
            <a:ext cx="72390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blurRad="63500" dist="38099" dir="2700000" algn="ctr" rotWithShape="0">
                    <a:srgbClr val="990000">
                      <a:alpha val="74998"/>
                    </a:srgbClr>
                  </a:outerShdw>
                </a:effectLst>
                <a:latin typeface="Impact"/>
                <a:ea typeface="Impact"/>
                <a:cs typeface="Impact"/>
              </a:rPr>
              <a:t>Carbon, Hydrogen, and Oxygen</a:t>
            </a:r>
          </a:p>
        </p:txBody>
      </p:sp>
      <p:sp>
        <p:nvSpPr>
          <p:cNvPr id="329734" name="Text Box 6"/>
          <p:cNvSpPr txBox="1">
            <a:spLocks noChangeArrowheads="1"/>
          </p:cNvSpPr>
          <p:nvPr/>
        </p:nvSpPr>
        <p:spPr bwMode="auto">
          <a:xfrm>
            <a:off x="685800" y="5105400"/>
            <a:ext cx="7772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>
                <a:effectLst>
                  <a:outerShdw blurRad="38100" dist="38100" dir="2700000" algn="tl">
                    <a:srgbClr val="FFFFFF"/>
                  </a:outerShdw>
                </a:effectLst>
                <a:latin typeface="Techno" charset="0"/>
              </a:rPr>
              <a:t>THINK: “CHO”</a:t>
            </a:r>
          </a:p>
        </p:txBody>
      </p:sp>
    </p:spTree>
    <p:extLst>
      <p:ext uri="{BB962C8B-B14F-4D97-AF65-F5344CB8AC3E}">
        <p14:creationId xmlns:p14="http://schemas.microsoft.com/office/powerpoint/2010/main" val="306600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>
                <a:latin typeface="Times" charset="0"/>
              </a:rPr>
              <a:t/>
            </a:r>
            <a:br>
              <a:rPr lang="en-US">
                <a:latin typeface="Times" charset="0"/>
              </a:rPr>
            </a:br>
            <a:r>
              <a:rPr lang="en-US">
                <a:latin typeface="Times" charset="0"/>
              </a:rPr>
              <a:t> Lipids like Carbs?</a:t>
            </a: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301978" y="1651000"/>
            <a:ext cx="8156222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 algn="l">
              <a:spcBef>
                <a:spcPct val="50000"/>
              </a:spcBef>
              <a:buFont typeface="Arial"/>
              <a:buChar char="•"/>
            </a:pPr>
            <a:r>
              <a:rPr lang="en-US" sz="2000" dirty="0"/>
              <a:t>You might have noticed that both carbohydrates and lipids have the elements Carbon, Hydrogen, and Oxygen.  </a:t>
            </a:r>
          </a:p>
          <a:p>
            <a:pPr marL="457200" indent="-457200" algn="ctr">
              <a:spcBef>
                <a:spcPct val="50000"/>
              </a:spcBef>
              <a:buFont typeface="Arial"/>
              <a:buChar char="•"/>
            </a:pPr>
            <a:r>
              <a:rPr lang="en-US" sz="2000" dirty="0"/>
              <a:t>“CHO”</a:t>
            </a:r>
          </a:p>
          <a:p>
            <a:pPr marL="457200" indent="-457200" algn="l">
              <a:spcBef>
                <a:spcPct val="50000"/>
              </a:spcBef>
              <a:buFont typeface="Arial"/>
              <a:buChar char="•"/>
            </a:pPr>
            <a:r>
              <a:rPr lang="en-US" sz="2000" dirty="0">
                <a:solidFill>
                  <a:srgbClr val="CC00CC"/>
                </a:solidFill>
              </a:rPr>
              <a:t>A carbohydrate, has twice as many </a:t>
            </a:r>
            <a:r>
              <a:rPr lang="en-US" sz="2000" u="sng" dirty="0">
                <a:solidFill>
                  <a:srgbClr val="CC00CC"/>
                </a:solidFill>
              </a:rPr>
              <a:t>hydrogen </a:t>
            </a:r>
            <a:r>
              <a:rPr lang="en-US" sz="2000" dirty="0">
                <a:solidFill>
                  <a:srgbClr val="CC00CC"/>
                </a:solidFill>
              </a:rPr>
              <a:t>atoms as the number of </a:t>
            </a:r>
            <a:r>
              <a:rPr lang="en-US" sz="2000" u="sng" dirty="0">
                <a:solidFill>
                  <a:srgbClr val="CC00CC"/>
                </a:solidFill>
              </a:rPr>
              <a:t>oxygen </a:t>
            </a:r>
            <a:r>
              <a:rPr lang="en-US" sz="2000" dirty="0">
                <a:solidFill>
                  <a:srgbClr val="CC00CC"/>
                </a:solidFill>
              </a:rPr>
              <a:t>atoms.</a:t>
            </a:r>
          </a:p>
          <a:p>
            <a:pPr marL="457200" indent="-457200" algn="ctr">
              <a:spcBef>
                <a:spcPct val="50000"/>
              </a:spcBef>
              <a:buFont typeface="Arial"/>
              <a:buChar char="•"/>
            </a:pPr>
            <a:r>
              <a:rPr lang="en-US" sz="2000" dirty="0">
                <a:solidFill>
                  <a:srgbClr val="CC00CC"/>
                </a:solidFill>
              </a:rPr>
              <a:t>EX:  C</a:t>
            </a:r>
            <a:r>
              <a:rPr lang="en-US" sz="2000" baseline="-25000" dirty="0">
                <a:solidFill>
                  <a:srgbClr val="CC00CC"/>
                </a:solidFill>
              </a:rPr>
              <a:t>6</a:t>
            </a:r>
            <a:r>
              <a:rPr lang="en-US" sz="2000" dirty="0">
                <a:solidFill>
                  <a:srgbClr val="CC00CC"/>
                </a:solidFill>
              </a:rPr>
              <a:t>H</a:t>
            </a:r>
            <a:r>
              <a:rPr lang="en-US" sz="2000" baseline="-25000" dirty="0">
                <a:solidFill>
                  <a:srgbClr val="CC00CC"/>
                </a:solidFill>
              </a:rPr>
              <a:t>12</a:t>
            </a:r>
            <a:r>
              <a:rPr lang="en-US" sz="2000" dirty="0">
                <a:solidFill>
                  <a:srgbClr val="CC00CC"/>
                </a:solidFill>
              </a:rPr>
              <a:t>O</a:t>
            </a:r>
            <a:r>
              <a:rPr lang="en-US" sz="2000" baseline="-25000" dirty="0">
                <a:solidFill>
                  <a:srgbClr val="CC00CC"/>
                </a:solidFill>
              </a:rPr>
              <a:t>6 </a:t>
            </a:r>
          </a:p>
          <a:p>
            <a:pPr marL="457200" indent="-457200" algn="ctr">
              <a:spcBef>
                <a:spcPct val="50000"/>
              </a:spcBef>
              <a:buFont typeface="Arial"/>
              <a:buChar char="•"/>
            </a:pPr>
            <a:r>
              <a:rPr lang="en-US" sz="2000" dirty="0">
                <a:solidFill>
                  <a:srgbClr val="CC00CC"/>
                </a:solidFill>
              </a:rPr>
              <a:t>(This is a carb= there are double the number of H compared to O)</a:t>
            </a:r>
          </a:p>
          <a:p>
            <a:pPr marL="457200" indent="-457200" algn="l">
              <a:spcBef>
                <a:spcPct val="50000"/>
              </a:spcBef>
              <a:buFont typeface="Arial"/>
              <a:buChar char="•"/>
            </a:pPr>
            <a:r>
              <a:rPr lang="en-US" sz="2000" dirty="0">
                <a:solidFill>
                  <a:srgbClr val="06C6BD"/>
                </a:solidFill>
              </a:rPr>
              <a:t>On the other hand, lipids have </a:t>
            </a:r>
            <a:r>
              <a:rPr lang="en-US" sz="2000" u="sng" dirty="0">
                <a:solidFill>
                  <a:srgbClr val="06C6BD"/>
                </a:solidFill>
              </a:rPr>
              <a:t>a lot more than twice</a:t>
            </a:r>
            <a:r>
              <a:rPr lang="en-US" sz="2000" dirty="0">
                <a:solidFill>
                  <a:srgbClr val="06C6BD"/>
                </a:solidFill>
              </a:rPr>
              <a:t> the amount hydrogen atoms as the  number of oxygen atoms.</a:t>
            </a:r>
          </a:p>
          <a:p>
            <a:pPr marL="457200" indent="-457200" algn="ctr">
              <a:spcBef>
                <a:spcPct val="50000"/>
              </a:spcBef>
              <a:buFont typeface="Arial"/>
              <a:buChar char="•"/>
            </a:pPr>
            <a:r>
              <a:rPr lang="en-US" sz="2000" dirty="0">
                <a:solidFill>
                  <a:srgbClr val="06C6BD"/>
                </a:solidFill>
              </a:rPr>
              <a:t>EX: C</a:t>
            </a:r>
            <a:r>
              <a:rPr lang="en-US" sz="2000" baseline="-25000" dirty="0">
                <a:solidFill>
                  <a:srgbClr val="06C6BD"/>
                </a:solidFill>
              </a:rPr>
              <a:t>27</a:t>
            </a:r>
            <a:r>
              <a:rPr lang="en-US" sz="2000" dirty="0">
                <a:solidFill>
                  <a:srgbClr val="06C6BD"/>
                </a:solidFill>
              </a:rPr>
              <a:t>H</a:t>
            </a:r>
            <a:r>
              <a:rPr lang="en-US" sz="2000" baseline="-25000" dirty="0">
                <a:solidFill>
                  <a:srgbClr val="06C6BD"/>
                </a:solidFill>
              </a:rPr>
              <a:t>46</a:t>
            </a:r>
            <a:r>
              <a:rPr lang="en-US" sz="2000" dirty="0">
                <a:solidFill>
                  <a:srgbClr val="06C6BD"/>
                </a:solidFill>
              </a:rPr>
              <a:t>O   cholesterol</a:t>
            </a:r>
          </a:p>
        </p:txBody>
      </p:sp>
    </p:spTree>
    <p:extLst>
      <p:ext uri="{BB962C8B-B14F-4D97-AF65-F5344CB8AC3E}">
        <p14:creationId xmlns:p14="http://schemas.microsoft.com/office/powerpoint/2010/main" val="158047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your Function?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752600"/>
            <a:ext cx="8360229" cy="4978400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Function for Lipids is that of </a:t>
            </a:r>
            <a:r>
              <a:rPr lang="en-US" b="1" dirty="0"/>
              <a:t>Energy storage</a:t>
            </a:r>
            <a:r>
              <a:rPr lang="en-US" dirty="0"/>
              <a:t>. </a:t>
            </a:r>
          </a:p>
          <a:p>
            <a:pPr>
              <a:spcBef>
                <a:spcPct val="50000"/>
              </a:spcBef>
            </a:pPr>
            <a:r>
              <a:rPr lang="en-US" dirty="0"/>
              <a:t>Lipids contain a lot of calories in a small space. </a:t>
            </a:r>
          </a:p>
          <a:p>
            <a:pPr>
              <a:spcBef>
                <a:spcPct val="50000"/>
              </a:spcBef>
            </a:pPr>
            <a:r>
              <a:rPr lang="en-US" dirty="0"/>
              <a:t>Since Lipids are generally insoluble in polar substances such as water, they are stored in special ways in your body's cells. </a:t>
            </a:r>
          </a:p>
          <a:p>
            <a:pPr>
              <a:spcBef>
                <a:spcPct val="50000"/>
              </a:spcBef>
            </a:pPr>
            <a:r>
              <a:rPr lang="en-US" dirty="0"/>
              <a:t>Lipids can also function as structural components in the cell. </a:t>
            </a:r>
          </a:p>
          <a:p>
            <a:pPr>
              <a:spcBef>
                <a:spcPct val="50000"/>
              </a:spcBef>
            </a:pPr>
            <a:r>
              <a:rPr lang="en-US" dirty="0"/>
              <a:t>Phospholipids are the major building blocks of cell membranes. </a:t>
            </a:r>
            <a:endParaRPr lang="en-US" dirty="0" smtClean="0"/>
          </a:p>
          <a:p>
            <a:pPr>
              <a:spcBef>
                <a:spcPct val="50000"/>
              </a:spcBef>
            </a:pPr>
            <a:r>
              <a:rPr lang="en-US" dirty="0"/>
              <a:t>They </a:t>
            </a:r>
            <a:r>
              <a:rPr lang="en-US" u="sng" dirty="0"/>
              <a:t>INSULATE</a:t>
            </a:r>
            <a:r>
              <a:rPr lang="en-US" dirty="0"/>
              <a:t> the body to maintain normal body temperature and they </a:t>
            </a:r>
            <a:r>
              <a:rPr lang="en-US" u="sng" dirty="0"/>
              <a:t>CUSHION</a:t>
            </a:r>
            <a:r>
              <a:rPr lang="en-US" dirty="0"/>
              <a:t> the internal organs for protection.</a:t>
            </a:r>
          </a:p>
          <a:p>
            <a:pPr>
              <a:spcBef>
                <a:spcPct val="50000"/>
              </a:spcBef>
            </a:pPr>
            <a:r>
              <a:rPr lang="en-US" dirty="0"/>
              <a:t>They produce hormones for the body called </a:t>
            </a:r>
            <a:r>
              <a:rPr lang="en-US" u="sng" dirty="0"/>
              <a:t>STERIODS</a:t>
            </a:r>
          </a:p>
          <a:p>
            <a:pPr>
              <a:spcBef>
                <a:spcPct val="50000"/>
              </a:spcBef>
            </a:pPr>
            <a:endParaRPr lang="en-US" dirty="0">
              <a:latin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4215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00"/>
                </a:solidFill>
              </a:rPr>
              <a:t>Building blocks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426128" y="1679221"/>
            <a:ext cx="8365094" cy="3810001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Techno" charset="0"/>
              </a:rPr>
              <a:t>Lipids are chains 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chno" charset="0"/>
              </a:rPr>
              <a:t>(polymers</a:t>
            </a:r>
            <a:r>
              <a:rPr lang="en-US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Techno" charset="0"/>
              </a:rPr>
              <a:t>) made of </a:t>
            </a:r>
            <a:r>
              <a:rPr lang="en-US" sz="3200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chno" charset="0"/>
              </a:rPr>
              <a:t>monomers.   </a:t>
            </a:r>
          </a:p>
          <a:p>
            <a:pPr>
              <a:spcBef>
                <a:spcPct val="50000"/>
              </a:spcBef>
            </a:pPr>
            <a:r>
              <a:rPr lang="en-US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Techno" charset="0"/>
              </a:rPr>
              <a:t>Lipids are made of </a:t>
            </a:r>
            <a:r>
              <a:rPr lang="en-US" sz="3200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chno" charset="0"/>
              </a:rPr>
              <a:t>glycerol</a:t>
            </a:r>
            <a:r>
              <a:rPr lang="en-US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Techno" charset="0"/>
              </a:rPr>
              <a:t> and </a:t>
            </a:r>
            <a:r>
              <a:rPr lang="en-US" sz="3200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chno" charset="0"/>
              </a:rPr>
              <a:t>fatty acids</a:t>
            </a:r>
          </a:p>
          <a:p>
            <a:endParaRPr lang="en-US" sz="3000" dirty="0" smtClean="0"/>
          </a:p>
          <a:p>
            <a:r>
              <a:rPr lang="en-US" sz="3000" dirty="0" smtClean="0"/>
              <a:t>The </a:t>
            </a:r>
            <a:r>
              <a:rPr lang="en-US" sz="3000" dirty="0"/>
              <a:t>lipid building blocks: </a:t>
            </a:r>
            <a:r>
              <a:rPr lang="en-US" sz="3000" dirty="0">
                <a:hlinkClick r:id=""/>
                <a:hlinkMouseOver r:id="rId2" action="ppaction://hlinkfile"/>
              </a:rPr>
              <a:t> </a:t>
            </a:r>
            <a:r>
              <a:rPr lang="en-US" sz="3000" dirty="0"/>
              <a:t>The common building block for most of the different types of lipids is the fatty acid. Fatty acids are composed of a chain of </a:t>
            </a:r>
            <a:r>
              <a:rPr lang="en-US" sz="3000" dirty="0">
                <a:solidFill>
                  <a:srgbClr val="000000"/>
                </a:solidFill>
              </a:rPr>
              <a:t>methy</a:t>
            </a:r>
            <a:r>
              <a:rPr lang="en-US" sz="3000" dirty="0"/>
              <a:t>lene groups with a </a:t>
            </a:r>
            <a:r>
              <a:rPr lang="en-US" sz="3000" dirty="0">
                <a:solidFill>
                  <a:srgbClr val="000000"/>
                </a:solidFill>
              </a:rPr>
              <a:t>Carboxyl</a:t>
            </a:r>
            <a:r>
              <a:rPr lang="en-US" sz="3000" dirty="0"/>
              <a:t> functional group at one end. </a:t>
            </a:r>
          </a:p>
          <a:p>
            <a:endParaRPr lang="en-US" sz="3900" dirty="0"/>
          </a:p>
        </p:txBody>
      </p:sp>
    </p:spTree>
    <p:extLst>
      <p:ext uri="{BB962C8B-B14F-4D97-AF65-F5344CB8AC3E}">
        <p14:creationId xmlns:p14="http://schemas.microsoft.com/office/powerpoint/2010/main" val="27044380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r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971" y="4191000"/>
            <a:ext cx="5889626" cy="22436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Blocks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752601"/>
            <a:ext cx="8229600" cy="2311400"/>
          </a:xfrm>
        </p:spPr>
        <p:txBody>
          <a:bodyPr>
            <a:normAutofit lnSpcReduction="10000"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The methyl chain is the fatty part, the Carboxyl, the acid. The fatty acid chains are usually between 10 and 20 Carbon atoms long. </a:t>
            </a:r>
          </a:p>
          <a:p>
            <a:pPr>
              <a:spcBef>
                <a:spcPct val="50000"/>
              </a:spcBef>
            </a:pPr>
            <a:r>
              <a:rPr lang="en-US" dirty="0"/>
              <a:t>The fatty "tail" </a:t>
            </a:r>
            <a:r>
              <a:rPr lang="en-US" dirty="0" smtClean="0"/>
              <a:t>(methyl chain) is </a:t>
            </a:r>
            <a:r>
              <a:rPr lang="en-US" dirty="0"/>
              <a:t>non-polar (</a:t>
            </a:r>
            <a:r>
              <a:rPr lang="en-US" b="1" dirty="0"/>
              <a:t>Hydrophobic</a:t>
            </a:r>
            <a:r>
              <a:rPr lang="en-US" dirty="0"/>
              <a:t>) while the Carboxyl "head" is a little polar (</a:t>
            </a:r>
            <a:r>
              <a:rPr lang="en-US" b="1" dirty="0" err="1"/>
              <a:t>Hydrophillic</a:t>
            </a:r>
            <a:r>
              <a:rPr lang="en-US" dirty="0"/>
              <a:t>). </a:t>
            </a:r>
            <a:endParaRPr lang="en-US" dirty="0">
              <a:latin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4771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4240213" y="491331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6089" name="Rectangle 9"/>
          <p:cNvSpPr>
            <a:spLocks noChangeArrowheads="1"/>
          </p:cNvSpPr>
          <p:nvPr/>
        </p:nvSpPr>
        <p:spPr bwMode="auto">
          <a:xfrm>
            <a:off x="228600" y="1020763"/>
            <a:ext cx="29718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200"/>
              <a:t>Glycerol Head</a:t>
            </a:r>
            <a:endParaRPr lang="en-US"/>
          </a:p>
        </p:txBody>
      </p:sp>
      <p:sp>
        <p:nvSpPr>
          <p:cNvPr id="46090" name="Rectangle 10"/>
          <p:cNvSpPr>
            <a:spLocks noChangeArrowheads="1"/>
          </p:cNvSpPr>
          <p:nvPr/>
        </p:nvSpPr>
        <p:spPr bwMode="auto">
          <a:xfrm>
            <a:off x="6172200" y="3962400"/>
            <a:ext cx="2895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200"/>
              <a:t>Fatty Acid Tail</a:t>
            </a:r>
            <a:endParaRPr lang="en-US"/>
          </a:p>
        </p:txBody>
      </p:sp>
      <p:sp>
        <p:nvSpPr>
          <p:cNvPr id="46092" name="Line 12"/>
          <p:cNvSpPr>
            <a:spLocks noChangeShapeType="1"/>
          </p:cNvSpPr>
          <p:nvPr/>
        </p:nvSpPr>
        <p:spPr bwMode="auto">
          <a:xfrm flipV="1">
            <a:off x="2362200" y="533400"/>
            <a:ext cx="8382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93" name="Line 13"/>
          <p:cNvSpPr>
            <a:spLocks noChangeShapeType="1"/>
          </p:cNvSpPr>
          <p:nvPr/>
        </p:nvSpPr>
        <p:spPr bwMode="auto">
          <a:xfrm flipH="1" flipV="1">
            <a:off x="5562600" y="4267200"/>
            <a:ext cx="60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6097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00"/>
          <a:stretch>
            <a:fillRect/>
          </a:stretch>
        </p:blipFill>
        <p:spPr bwMode="auto">
          <a:xfrm>
            <a:off x="3302000" y="76200"/>
            <a:ext cx="2260600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112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>
                <a:latin typeface="Times" charset="0"/>
              </a:rPr>
              <a:t>The Shape of a triglyceride is like the letter</a:t>
            </a:r>
          </a:p>
        </p:txBody>
      </p:sp>
      <p:sp>
        <p:nvSpPr>
          <p:cNvPr id="330756" name="Text Box 4"/>
          <p:cNvSpPr txBox="1">
            <a:spLocks noChangeArrowheads="1"/>
          </p:cNvSpPr>
          <p:nvPr/>
        </p:nvSpPr>
        <p:spPr bwMode="auto">
          <a:xfrm>
            <a:off x="5867400" y="1143000"/>
            <a:ext cx="95885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l"/>
            <a:r>
              <a:rPr lang="en-US" sz="9600"/>
              <a:t>E</a:t>
            </a:r>
          </a:p>
        </p:txBody>
      </p:sp>
      <p:pic>
        <p:nvPicPr>
          <p:cNvPr id="330757" name="Picture 5" descr="triglyceride w/atoms in E shape                                0004696Enewbie                         ABA78158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975" y="2667000"/>
            <a:ext cx="420687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0758" name="Text Box 6"/>
          <p:cNvSpPr txBox="1">
            <a:spLocks noChangeArrowheads="1"/>
          </p:cNvSpPr>
          <p:nvPr/>
        </p:nvSpPr>
        <p:spPr bwMode="auto">
          <a:xfrm>
            <a:off x="2936875" y="5287963"/>
            <a:ext cx="32654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l"/>
            <a:r>
              <a:rPr lang="en-US" sz="2000" b="0"/>
              <a:t>This is a triglyceride molecule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2625882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330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0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0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0756" grpId="0" autoUpdateAnimBg="0"/>
      <p:bldP spid="330758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Saturated or Unsaturated?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Fatty acids</a:t>
            </a:r>
            <a:r>
              <a:rPr lang="en-US" dirty="0"/>
              <a:t> can be </a:t>
            </a:r>
            <a:r>
              <a:rPr lang="en-US" b="1" dirty="0"/>
              <a:t>saturated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/>
              <a:t>(meaning they have as many </a:t>
            </a:r>
            <a:r>
              <a:rPr lang="en-US" dirty="0" smtClean="0"/>
              <a:t>hydrogen </a:t>
            </a:r>
            <a:r>
              <a:rPr lang="en-US" dirty="0"/>
              <a:t>bonded to their carbons as possible) or </a:t>
            </a:r>
            <a:endParaRPr lang="en-US" dirty="0" smtClean="0"/>
          </a:p>
          <a:p>
            <a:r>
              <a:rPr lang="en-US" b="1" dirty="0"/>
              <a:t>U</a:t>
            </a:r>
            <a:r>
              <a:rPr lang="en-US" b="1" dirty="0" smtClean="0"/>
              <a:t>nsaturated</a:t>
            </a:r>
            <a:r>
              <a:rPr lang="en-US" dirty="0" smtClean="0"/>
              <a:t> </a:t>
            </a:r>
            <a:r>
              <a:rPr lang="en-US" dirty="0"/>
              <a:t>(with one or more double bonds connecting their carbons, hence fewer </a:t>
            </a:r>
            <a:r>
              <a:rPr lang="en-US" dirty="0" smtClean="0"/>
              <a:t>hydrogen)</a:t>
            </a:r>
            <a:r>
              <a:rPr lang="en-US" dirty="0"/>
              <a:t>. </a:t>
            </a:r>
            <a:endParaRPr lang="en-US" dirty="0">
              <a:latin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4664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ＭＳ Ｐ明朝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Apothecary.thmx</Template>
  <TotalTime>2192</TotalTime>
  <Words>640</Words>
  <Application>Microsoft Macintosh PowerPoint</Application>
  <PresentationFormat>On-screen Show (4:3)</PresentationFormat>
  <Paragraphs>99</Paragraphs>
  <Slides>19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Arial</vt:lpstr>
      <vt:lpstr>Arial Black</vt:lpstr>
      <vt:lpstr>Book Antiqua</vt:lpstr>
      <vt:lpstr>Calibri</vt:lpstr>
      <vt:lpstr>Century Gothic</vt:lpstr>
      <vt:lpstr>Impact</vt:lpstr>
      <vt:lpstr>ＭＳ Ｐゴシック</vt:lpstr>
      <vt:lpstr>ＭＳ ゴシック</vt:lpstr>
      <vt:lpstr>Techno</vt:lpstr>
      <vt:lpstr>Times</vt:lpstr>
      <vt:lpstr>Times New Roman</vt:lpstr>
      <vt:lpstr>Apothecary</vt:lpstr>
      <vt:lpstr>Macromolecule 3: Lipids</vt:lpstr>
      <vt:lpstr>LIPIDS</vt:lpstr>
      <vt:lpstr>  Lipids like Carbs?</vt:lpstr>
      <vt:lpstr>What is your Function?</vt:lpstr>
      <vt:lpstr>Building blocks</vt:lpstr>
      <vt:lpstr>Building Blocks</vt:lpstr>
      <vt:lpstr>PowerPoint Presentation</vt:lpstr>
      <vt:lpstr>The Shape of a triglyceride is like the letter</vt:lpstr>
      <vt:lpstr>Saturated or Unsaturated?</vt:lpstr>
      <vt:lpstr>Saturated    vs. Unsaturated Fat</vt:lpstr>
      <vt:lpstr>Saturated vs. Unsaturated Fat</vt:lpstr>
      <vt:lpstr>LIPIDS</vt:lpstr>
      <vt:lpstr>Phospholipids</vt:lpstr>
      <vt:lpstr>PowerPoint Presentation</vt:lpstr>
      <vt:lpstr>Phospholipid Bilayer</vt:lpstr>
      <vt:lpstr>Phospholipid Bilayer</vt:lpstr>
      <vt:lpstr>Phospholipid Bilayer</vt:lpstr>
      <vt:lpstr>Steroids</vt:lpstr>
      <vt:lpstr>PowerPoint Presentation</vt:lpstr>
    </vt:vector>
  </TitlesOfParts>
  <Company/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5 </dc:title>
  <dc:creator>Alexandra  Beels</dc:creator>
  <cp:lastModifiedBy>Microsoft Office User</cp:lastModifiedBy>
  <cp:revision>46</cp:revision>
  <cp:lastPrinted>2014-10-01T17:33:41Z</cp:lastPrinted>
  <dcterms:created xsi:type="dcterms:W3CDTF">2014-09-25T22:26:39Z</dcterms:created>
  <dcterms:modified xsi:type="dcterms:W3CDTF">2017-09-20T14:18:53Z</dcterms:modified>
</cp:coreProperties>
</file>