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80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7CA99-F937-7443-A48A-989EEEA07419}" type="datetimeFigureOut">
              <a:rPr lang="en-US" smtClean="0"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FDE82-2401-2A40-8880-2FA741F5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5/2/16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847B31-A4E1-4FCE-8661-5EC33A675437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600D5EF-7D26-425F-8C45-B9312ACE18BC}" type="datetime1">
              <a:rPr lang="en-US" smtClean="0"/>
              <a:pPr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5/2/16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Earth and Environmental 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Shakes, Rattles, and Rolls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5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98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232834"/>
            <a:ext cx="632082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94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TARB\CHAP06\FIGURES\FG06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1981" r="11040" b="1981"/>
          <a:stretch>
            <a:fillRect/>
          </a:stretch>
        </p:blipFill>
        <p:spPr bwMode="auto">
          <a:xfrm>
            <a:off x="1173691" y="616475"/>
            <a:ext cx="6781800" cy="549751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5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TARB\CHAP06\FIGURES\FG06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981" r="24001" b="1981"/>
          <a:stretch>
            <a:fillRect/>
          </a:stretch>
        </p:blipFill>
        <p:spPr bwMode="auto">
          <a:xfrm>
            <a:off x="609600" y="457200"/>
            <a:ext cx="4829175" cy="5946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67400" y="762000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Time-Travel Curve</a:t>
            </a:r>
          </a:p>
        </p:txBody>
      </p:sp>
    </p:spTree>
    <p:extLst>
      <p:ext uri="{BB962C8B-B14F-4D97-AF65-F5344CB8AC3E}">
        <p14:creationId xmlns:p14="http://schemas.microsoft.com/office/powerpoint/2010/main" val="238693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TARB\CHAP06\FIGURES\FG0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981" r="17999" b="1981"/>
          <a:stretch>
            <a:fillRect/>
          </a:stretch>
        </p:blipFill>
        <p:spPr bwMode="auto">
          <a:xfrm>
            <a:off x="762000" y="457200"/>
            <a:ext cx="5867400" cy="587057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781800" y="609600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Triangulation of 3 stations to locate earthquake epicenter</a:t>
            </a:r>
          </a:p>
        </p:txBody>
      </p:sp>
    </p:spTree>
    <p:extLst>
      <p:ext uri="{BB962C8B-B14F-4D97-AF65-F5344CB8AC3E}">
        <p14:creationId xmlns:p14="http://schemas.microsoft.com/office/powerpoint/2010/main" val="252561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the magnitude of an earthquake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Richter Magnitude:</a:t>
            </a:r>
          </a:p>
          <a:p>
            <a:r>
              <a:rPr lang="en-US" dirty="0" smtClean="0"/>
              <a:t>Measure amplitude of largest S wave on seismograph record(seismogram)</a:t>
            </a:r>
          </a:p>
          <a:p>
            <a:r>
              <a:rPr lang="en-US" dirty="0" smtClean="0"/>
              <a:t>Take into account distance between seismograph and epicenter</a:t>
            </a:r>
          </a:p>
          <a:p>
            <a:pPr marL="0" indent="0">
              <a:buNone/>
            </a:pPr>
            <a:r>
              <a:rPr lang="en-US" b="1" u="sng" dirty="0" smtClean="0"/>
              <a:t>Richter Scale:</a:t>
            </a:r>
          </a:p>
          <a:p>
            <a:r>
              <a:rPr lang="en-US" dirty="0" smtClean="0"/>
              <a:t>Logarithmic numerical (NOT a physical) scale</a:t>
            </a:r>
          </a:p>
          <a:p>
            <a:r>
              <a:rPr lang="en-US" dirty="0" smtClean="0"/>
              <a:t>Increasing one whole unit on Richter Scale represents 10 times greater magnitude.</a:t>
            </a:r>
          </a:p>
          <a:p>
            <a:pPr marL="0" indent="0">
              <a:buNone/>
            </a:pPr>
            <a:r>
              <a:rPr lang="en-US" b="1" u="sng" dirty="0" smtClean="0"/>
              <a:t>Intensity:</a:t>
            </a:r>
          </a:p>
          <a:p>
            <a:r>
              <a:rPr lang="en-US" dirty="0" smtClean="0"/>
              <a:t>Intensity refers to the amount of damage done in an earthquake</a:t>
            </a:r>
          </a:p>
          <a:p>
            <a:r>
              <a:rPr lang="en-US" dirty="0" err="1" smtClean="0"/>
              <a:t>Mercalli</a:t>
            </a:r>
            <a:r>
              <a:rPr lang="en-US" dirty="0" smtClean="0"/>
              <a:t> Scale is used to express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6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Earthquake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can scientists predict an earthquake?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Currently….they can’t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Future technology will monitor subsurface seismic waves and periodic shifting indicative of future “slippage”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Tracking organic movement is also a source of future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Hazard Potential Map</a:t>
            </a:r>
            <a:endParaRPr lang="en-US" dirty="0"/>
          </a:p>
        </p:txBody>
      </p:sp>
      <p:pic>
        <p:nvPicPr>
          <p:cNvPr id="4" name="Picture 4" descr="D:\School Disk\PowerPoint Presentations and Figures\Figures\Geology\Earthquakes\FG06_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0" r="-12000"/>
          <a:stretch>
            <a:fillRect/>
          </a:stretch>
        </p:blipFill>
        <p:spPr bwMode="auto">
          <a:xfrm>
            <a:off x="301752" y="1527047"/>
            <a:ext cx="8503920" cy="492878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Faults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Reverse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Strike-Slip</a:t>
            </a:r>
            <a:endParaRPr lang="en-US" dirty="0"/>
          </a:p>
        </p:txBody>
      </p:sp>
      <p:pic>
        <p:nvPicPr>
          <p:cNvPr id="5" name="Picture 9" descr="image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14" r="-212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90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Fault</a:t>
            </a:r>
            <a:endParaRPr lang="en-US" dirty="0"/>
          </a:p>
        </p:txBody>
      </p:sp>
      <p:pic>
        <p:nvPicPr>
          <p:cNvPr id="4" name="Picture 6" descr="NormalFaul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30" b="-9530"/>
          <a:stretch>
            <a:fillRect/>
          </a:stretch>
        </p:blipFill>
        <p:spPr>
          <a:xfrm>
            <a:off x="301752" y="2310227"/>
            <a:ext cx="850392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1006" y="1505881"/>
            <a:ext cx="8626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folHlink"/>
                </a:solidFill>
              </a:rPr>
              <a:t>The hanging wall moves down relative to the foot wall.</a:t>
            </a:r>
          </a:p>
          <a:p>
            <a:endParaRPr lang="en-US" sz="2400" dirty="0">
              <a:solidFill>
                <a:schemeClr val="folHlink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This fault type is caused by tensional stress.</a:t>
            </a:r>
          </a:p>
        </p:txBody>
      </p:sp>
    </p:spTree>
    <p:extLst>
      <p:ext uri="{BB962C8B-B14F-4D97-AF65-F5344CB8AC3E}">
        <p14:creationId xmlns:p14="http://schemas.microsoft.com/office/powerpoint/2010/main" val="374759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Fault</a:t>
            </a:r>
            <a:endParaRPr lang="en-US" dirty="0"/>
          </a:p>
        </p:txBody>
      </p:sp>
      <p:pic>
        <p:nvPicPr>
          <p:cNvPr id="4" name="Picture 6" descr="AndesNrmlFl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r="-5213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6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is the relationship between the earth’s plates and earthquakes?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773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Fault</a:t>
            </a: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1752" y="1676400"/>
            <a:ext cx="88327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The hanging wall </a:t>
            </a:r>
            <a:r>
              <a:rPr lang="en-US" sz="2400" b="1" dirty="0" smtClean="0">
                <a:solidFill>
                  <a:srgbClr val="000000"/>
                </a:solidFill>
              </a:rPr>
              <a:t> moves </a:t>
            </a:r>
            <a:r>
              <a:rPr lang="en-US" sz="2400" b="1" dirty="0">
                <a:solidFill>
                  <a:srgbClr val="000000"/>
                </a:solidFill>
              </a:rPr>
              <a:t>up relative </a:t>
            </a:r>
            <a:r>
              <a:rPr lang="en-US" sz="2400" b="1" dirty="0" smtClean="0">
                <a:solidFill>
                  <a:srgbClr val="000000"/>
                </a:solidFill>
              </a:rPr>
              <a:t>to the </a:t>
            </a:r>
            <a:r>
              <a:rPr lang="en-US" sz="2400" b="1" dirty="0">
                <a:solidFill>
                  <a:srgbClr val="000000"/>
                </a:solidFill>
              </a:rPr>
              <a:t>foot wall.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This fault is caused by </a:t>
            </a:r>
            <a:r>
              <a:rPr lang="en-US" sz="2400" b="1" dirty="0" smtClean="0">
                <a:solidFill>
                  <a:srgbClr val="000000"/>
                </a:solidFill>
              </a:rPr>
              <a:t>Compressional </a:t>
            </a:r>
            <a:r>
              <a:rPr lang="en-US" sz="2400" b="1" dirty="0">
                <a:solidFill>
                  <a:srgbClr val="000000"/>
                </a:solidFill>
              </a:rPr>
              <a:t>stress.</a:t>
            </a:r>
          </a:p>
        </p:txBody>
      </p:sp>
      <p:pic>
        <p:nvPicPr>
          <p:cNvPr id="6" name="Content Placeholder 5" descr="imgre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6880"/>
          <a:stretch>
            <a:fillRect/>
          </a:stretch>
        </p:blipFill>
        <p:spPr>
          <a:xfrm>
            <a:off x="874888" y="3246060"/>
            <a:ext cx="7713360" cy="3242608"/>
          </a:xfrm>
        </p:spPr>
      </p:pic>
    </p:spTree>
    <p:extLst>
      <p:ext uri="{BB962C8B-B14F-4D97-AF65-F5344CB8AC3E}">
        <p14:creationId xmlns:p14="http://schemas.microsoft.com/office/powerpoint/2010/main" val="156957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Fault</a:t>
            </a:r>
            <a:endParaRPr lang="en-US" dirty="0"/>
          </a:p>
        </p:txBody>
      </p:sp>
      <p:pic>
        <p:nvPicPr>
          <p:cNvPr id="4" name="Picture 10" descr="32177215-M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50" r="-197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10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Strike-Slip Fault</a:t>
            </a:r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3608" y="1618065"/>
            <a:ext cx="36301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The fault exists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between two pieces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of crust and the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Movement occurs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horizontally where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the sides slide past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each other.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1752" y="4775022"/>
            <a:ext cx="285644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This fault type is caused by shear stress.</a:t>
            </a:r>
          </a:p>
        </p:txBody>
      </p:sp>
      <p:pic>
        <p:nvPicPr>
          <p:cNvPr id="7" name="Content Placeholder 6" descr="imgres-1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r="7954"/>
          <a:stretch>
            <a:fillRect/>
          </a:stretch>
        </p:blipFill>
        <p:spPr>
          <a:xfrm>
            <a:off x="4068854" y="1884347"/>
            <a:ext cx="4767298" cy="3763145"/>
          </a:xfrm>
        </p:spPr>
      </p:pic>
    </p:spTree>
    <p:extLst>
      <p:ext uri="{BB962C8B-B14F-4D97-AF65-F5344CB8AC3E}">
        <p14:creationId xmlns:p14="http://schemas.microsoft.com/office/powerpoint/2010/main" val="343332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Strike-Slip Fault</a:t>
            </a:r>
            <a:endParaRPr lang="en-US" dirty="0"/>
          </a:p>
        </p:txBody>
      </p:sp>
      <p:pic>
        <p:nvPicPr>
          <p:cNvPr id="4" name="Picture 6" descr="strikeslip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-2313"/>
          <a:stretch>
            <a:fillRect/>
          </a:stretch>
        </p:blipFill>
        <p:spPr>
          <a:xfrm>
            <a:off x="301752" y="1527048"/>
            <a:ext cx="4915580" cy="26427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earthquake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733800"/>
            <a:ext cx="403860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1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extremescience.com/graphics/platetec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7" y="1100667"/>
            <a:ext cx="7587506" cy="474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30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owerPoint Figures\Geology\Earthquakes\10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395" r="937" b="15395"/>
          <a:stretch>
            <a:fillRect/>
          </a:stretch>
        </p:blipFill>
        <p:spPr bwMode="auto">
          <a:xfrm>
            <a:off x="215900" y="1152525"/>
            <a:ext cx="8712200" cy="48656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4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Focus</a:t>
            </a:r>
            <a:r>
              <a:rPr lang="en-US" dirty="0" smtClean="0"/>
              <a:t>: The point beneath the Earth’s surface where rocks break and move. (Earthquake’s point of origin)</a:t>
            </a:r>
          </a:p>
          <a:p>
            <a:r>
              <a:rPr lang="en-US" b="1" u="sng" dirty="0" smtClean="0"/>
              <a:t>Epicenter</a:t>
            </a:r>
            <a:r>
              <a:rPr lang="en-US" dirty="0" smtClean="0"/>
              <a:t>: The point ON the Earth’s surface, directly above the focus.</a:t>
            </a:r>
          </a:p>
          <a:p>
            <a:r>
              <a:rPr lang="en-US" b="1" u="sng" dirty="0" smtClean="0"/>
              <a:t>Magnitude</a:t>
            </a:r>
            <a:r>
              <a:rPr lang="en-US" dirty="0" smtClean="0"/>
              <a:t>: measure of energy released during earthquake</a:t>
            </a:r>
          </a:p>
          <a:p>
            <a:r>
              <a:rPr lang="en-US" b="1" u="sng" dirty="0" smtClean="0"/>
              <a:t>Seismic Wave</a:t>
            </a:r>
            <a:r>
              <a:rPr lang="en-US" dirty="0" smtClean="0"/>
              <a:t>: waves produced by earthquakes</a:t>
            </a:r>
          </a:p>
          <a:p>
            <a:r>
              <a:rPr lang="en-US" b="1" u="sng" dirty="0" smtClean="0"/>
              <a:t>Liquefaction</a:t>
            </a:r>
            <a:r>
              <a:rPr lang="en-US" dirty="0" smtClean="0"/>
              <a:t>: When water-saturated sediment temporarily loses strength and acts as a liquid.  Caused by seismic waves.  </a:t>
            </a:r>
          </a:p>
          <a:p>
            <a:r>
              <a:rPr lang="en-US" b="1" u="sng" dirty="0" smtClean="0"/>
              <a:t>Seismograph</a:t>
            </a:r>
            <a:r>
              <a:rPr lang="en-US" dirty="0" smtClean="0"/>
              <a:t>: record seismic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9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Important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Earthquakes (and volcanoes) are found where plates meet.</a:t>
            </a:r>
          </a:p>
          <a:p>
            <a:r>
              <a:rPr lang="en-US" dirty="0" smtClean="0"/>
              <a:t>Shaking of earth due to movement of rocks along a fault.</a:t>
            </a:r>
          </a:p>
          <a:p>
            <a:r>
              <a:rPr lang="en-US" dirty="0" smtClean="0"/>
              <a:t>Rocks under stress accumulate strain energy over time. (Form of potential energy)</a:t>
            </a:r>
          </a:p>
          <a:p>
            <a:r>
              <a:rPr lang="en-US" dirty="0" smtClean="0"/>
              <a:t>When stress exceeds strength of rocks, rock breaks.</a:t>
            </a:r>
          </a:p>
          <a:p>
            <a:r>
              <a:rPr lang="en-US" dirty="0" smtClean="0"/>
              <a:t>Strain energy is released as seismic waves.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0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Types of seismic waves:</a:t>
            </a:r>
          </a:p>
          <a:p>
            <a:pPr marL="514350" indent="-514350">
              <a:buAutoNum type="arabicPeriod"/>
            </a:pPr>
            <a:r>
              <a:rPr lang="en-US" dirty="0" smtClean="0"/>
              <a:t>Body waves-travel through interior</a:t>
            </a:r>
          </a:p>
          <a:p>
            <a:pPr marL="514350" indent="-514350">
              <a:buAutoNum type="arabicPeriod"/>
            </a:pPr>
            <a:r>
              <a:rPr lang="en-US" dirty="0" smtClean="0"/>
              <a:t>Surface waves-travel on surface of earth</a:t>
            </a:r>
          </a:p>
          <a:p>
            <a:pPr marL="0" indent="0">
              <a:buNone/>
            </a:pPr>
            <a:r>
              <a:rPr lang="en-US" u="sng" dirty="0" smtClean="0"/>
              <a:t>Specific Body Waves:</a:t>
            </a:r>
          </a:p>
          <a:p>
            <a:pPr marL="514350" indent="-514350">
              <a:buAutoNum type="arabicPeriod"/>
            </a:pPr>
            <a:r>
              <a:rPr lang="en-US" dirty="0" smtClean="0"/>
              <a:t>Primary waves or P-waves: highest velocity, causes compression and expansion in direction of wave travel.</a:t>
            </a:r>
          </a:p>
          <a:p>
            <a:pPr marL="514350" indent="-514350">
              <a:buAutoNum type="arabicPeriod"/>
            </a:pPr>
            <a:r>
              <a:rPr lang="en-US" dirty="0" smtClean="0"/>
              <a:t>Secondary waves or S-waves: Slower than P-waves but faster than surface waves; causes shearing of rock perpendicular to direction of wave travel; CAN NOT travel through liquids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5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Surface Waves:</a:t>
            </a:r>
          </a:p>
          <a:p>
            <a:pPr marL="514350" indent="-514350">
              <a:buAutoNum type="arabicPeriod"/>
            </a:pPr>
            <a:r>
              <a:rPr lang="en-US" dirty="0" smtClean="0"/>
              <a:t>Love Waves: moves surface ground side to side; fastest surface wave</a:t>
            </a:r>
          </a:p>
          <a:p>
            <a:pPr marL="514350" indent="-514350">
              <a:buAutoNum type="arabicPeriod"/>
            </a:pPr>
            <a:r>
              <a:rPr lang="en-US" dirty="0" smtClean="0"/>
              <a:t>Rayleigh Waves: rolls on the surface just like a wave rolls across the ocean.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4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TARB\CHAP06\FIGURES\FG06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981" r="17999" b="1981"/>
          <a:stretch>
            <a:fillRect/>
          </a:stretch>
        </p:blipFill>
        <p:spPr bwMode="auto">
          <a:xfrm>
            <a:off x="457200" y="303213"/>
            <a:ext cx="6172200" cy="61753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81800" y="533400"/>
            <a:ext cx="19812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Primary or 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“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P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”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 Wave</a:t>
            </a: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Secondary or 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“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”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 Wave</a:t>
            </a:r>
          </a:p>
          <a:p>
            <a:pPr>
              <a:spcBef>
                <a:spcPct val="50000"/>
              </a:spcBef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619</TotalTime>
  <Words>506</Words>
  <Application>Microsoft Macintosh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Earth Shakes, Rattles, and Rolls</vt:lpstr>
      <vt:lpstr>PowerPoint Presentation</vt:lpstr>
      <vt:lpstr>PowerPoint Presentation</vt:lpstr>
      <vt:lpstr>PowerPoint Presentation</vt:lpstr>
      <vt:lpstr>Earthquake Vocabulary</vt:lpstr>
      <vt:lpstr>Earthquake Important Facts</vt:lpstr>
      <vt:lpstr>Earthquake Waves</vt:lpstr>
      <vt:lpstr>Earthquake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the magnitude of an earthquake</vt:lpstr>
      <vt:lpstr>Earthquake Prediction</vt:lpstr>
      <vt:lpstr>Earthquake Hazard Potential Map</vt:lpstr>
      <vt:lpstr>3 Types of Faults</vt:lpstr>
      <vt:lpstr>Normal Fault</vt:lpstr>
      <vt:lpstr>Normal Fault</vt:lpstr>
      <vt:lpstr>Reverse Fault</vt:lpstr>
      <vt:lpstr>Reverse Fault</vt:lpstr>
      <vt:lpstr>Strike-Slip Fault</vt:lpstr>
      <vt:lpstr>Strike-Slip Fault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Shakes, Rattles, and Rolls</dc:title>
  <dc:creator>DCSD</dc:creator>
  <cp:lastModifiedBy>Douglas County Schools</cp:lastModifiedBy>
  <cp:revision>27</cp:revision>
  <cp:lastPrinted>2014-05-20T16:23:44Z</cp:lastPrinted>
  <dcterms:created xsi:type="dcterms:W3CDTF">2014-05-20T14:46:18Z</dcterms:created>
  <dcterms:modified xsi:type="dcterms:W3CDTF">2016-05-02T20:07:15Z</dcterms:modified>
</cp:coreProperties>
</file>